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65" r:id="rId4"/>
    <p:sldId id="266" r:id="rId5"/>
    <p:sldId id="267" r:id="rId6"/>
    <p:sldId id="269" r:id="rId7"/>
    <p:sldId id="268" r:id="rId8"/>
    <p:sldId id="270" r:id="rId9"/>
    <p:sldId id="271" r:id="rId10"/>
    <p:sldId id="272" r:id="rId11"/>
    <p:sldId id="273" r:id="rId12"/>
    <p:sldId id="274" r:id="rId13"/>
    <p:sldId id="275" r:id="rId14"/>
    <p:sldId id="276" r:id="rId15"/>
    <p:sldId id="277" r:id="rId16"/>
    <p:sldId id="278" r:id="rId17"/>
    <p:sldId id="279" r:id="rId18"/>
    <p:sldId id="280"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61" d="100"/>
          <a:sy n="161" d="100"/>
        </p:scale>
        <p:origin x="15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11/30/2016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11/30/2016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11/30/2016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11/30/2016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11/30/2016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11/30/2016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11/30/2016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11/30/2016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5.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jpg"/><Relationship Id="rId7"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alphacommunications.com/" TargetMode="External"/><Relationship Id="rId5" Type="http://schemas.openxmlformats.org/officeDocument/2006/relationships/image" Target="../media/image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641" y="660161"/>
            <a:ext cx="5271493" cy="142291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641" y="5384876"/>
            <a:ext cx="2857500" cy="619125"/>
          </a:xfrm>
          <a:prstGeom prst="rect">
            <a:avLst/>
          </a:prstGeom>
        </p:spPr>
      </p:pic>
      <p:sp>
        <p:nvSpPr>
          <p:cNvPr id="10" name="Title 1"/>
          <p:cNvSpPr txBox="1"/>
          <p:nvPr/>
        </p:nvSpPr>
        <p:spPr>
          <a:xfrm>
            <a:off x="5433951" y="2083071"/>
            <a:ext cx="3431362" cy="598143"/>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i="1" dirty="0" smtClean="0">
                <a:latin typeface="Tahoma" panose="020B0604030504040204" pitchFamily="34" charset="0"/>
                <a:ea typeface="Tahoma" panose="020B0604030504040204" pitchFamily="34" charset="0"/>
                <a:cs typeface="Tahoma" panose="020B0604030504040204" pitchFamily="34" charset="0"/>
              </a:rPr>
              <a:t>100 Series</a:t>
            </a:r>
            <a:endParaRPr lang="en-US" i="1" baseline="30000" dirty="0" smtClean="0">
              <a:latin typeface="Tahoma" panose="020B0604030504040204" pitchFamily="34" charset="0"/>
              <a:ea typeface="Tahoma" panose="020B0604030504040204" pitchFamily="34" charset="0"/>
              <a:cs typeface="Tahoma" panose="020B0604030504040204" pitchFamily="34" charset="0"/>
            </a:endParaRPr>
          </a:p>
        </p:txBody>
      </p:sp>
      <p:sp>
        <p:nvSpPr>
          <p:cNvPr id="11" name="Subtitle 2"/>
          <p:cNvSpPr txBox="1"/>
          <p:nvPr/>
        </p:nvSpPr>
        <p:spPr>
          <a:xfrm>
            <a:off x="5490641" y="2742994"/>
            <a:ext cx="5731542" cy="52865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dirty="0" smtClean="0">
                <a:latin typeface="Tahoma" panose="020B0604030504040204" pitchFamily="34" charset="0"/>
                <a:ea typeface="Tahoma" panose="020B0604030504040204" pitchFamily="34" charset="0"/>
                <a:cs typeface="Tahoma" panose="020B0604030504040204" pitchFamily="34" charset="0"/>
              </a:rPr>
              <a:t>Audible </a:t>
            </a:r>
            <a:r>
              <a:rPr lang="en-US" sz="2400" b="1" dirty="0">
                <a:latin typeface="Tahoma" panose="020B0604030504040204" pitchFamily="34" charset="0"/>
                <a:ea typeface="Tahoma" panose="020B0604030504040204" pitchFamily="34" charset="0"/>
                <a:cs typeface="Tahoma" panose="020B0604030504040204" pitchFamily="34" charset="0"/>
              </a:rPr>
              <a:t>Visual Nurse Call </a:t>
            </a:r>
            <a:r>
              <a:rPr lang="en-US" sz="2400" b="1" dirty="0" smtClean="0">
                <a:latin typeface="Tahoma" panose="020B0604030504040204" pitchFamily="34" charset="0"/>
                <a:ea typeface="Tahoma" panose="020B0604030504040204" pitchFamily="34" charset="0"/>
                <a:cs typeface="Tahoma" panose="020B0604030504040204" pitchFamily="34" charset="0"/>
              </a:rPr>
              <a:t>System</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7265" y="5284483"/>
            <a:ext cx="460248" cy="81991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29" y="861914"/>
            <a:ext cx="4422569" cy="4422569"/>
          </a:xfrm>
          <a:prstGeom prst="rect">
            <a:avLst/>
          </a:prstGeom>
        </p:spPr>
      </p:pic>
      <p:sp>
        <p:nvSpPr>
          <p:cNvPr id="13" name="Title 1"/>
          <p:cNvSpPr txBox="1"/>
          <p:nvPr/>
        </p:nvSpPr>
        <p:spPr>
          <a:xfrm>
            <a:off x="10359546" y="1748859"/>
            <a:ext cx="340041" cy="205231"/>
          </a:xfrm>
          <a:prstGeom prst="rect">
            <a:avLst/>
          </a:prstGeom>
        </p:spPr>
        <p:txBody>
          <a:bodyPr>
            <a:normAutofit fontScale="2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6000" b="1" dirty="0" smtClean="0">
                <a:latin typeface="Tahoma" pitchFamily="34" charset="0"/>
                <a:ea typeface="Tahoma" pitchFamily="34" charset="0"/>
                <a:cs typeface="Tahoma" pitchFamily="34" charset="0"/>
              </a:rPr>
              <a:t>™</a:t>
            </a:r>
            <a:endParaRPr lang="en-US" sz="2000" baseline="30000" dirty="0" smtClean="0">
              <a:latin typeface="Tahoma" pitchFamily="34" charset="0"/>
              <a:ea typeface="Tahoma" pitchFamily="34" charset="0"/>
              <a:cs typeface="Tahoma" pitchFamily="34" charset="0"/>
            </a:endParaRPr>
          </a:p>
        </p:txBody>
      </p:sp>
      <p:pic>
        <p:nvPicPr>
          <p:cNvPr id="1026" name="Picture 2" descr="http://www.alphacommunications.com/qrcode_v2.php?logo=1&amp;url=http://www.alphacommunications.com/system/alphalinq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0233" y="4650037"/>
            <a:ext cx="1624940" cy="1624940"/>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2"/>
          <p:cNvSpPr txBox="1"/>
          <p:nvPr/>
        </p:nvSpPr>
        <p:spPr>
          <a:xfrm>
            <a:off x="5490641" y="3566881"/>
            <a:ext cx="4603385" cy="52865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600" dirty="0" smtClean="0">
                <a:latin typeface="Tahoma" panose="020B0604030504040204" pitchFamily="34" charset="0"/>
                <a:ea typeface="Tahoma" panose="020B0604030504040204" pitchFamily="34" charset="0"/>
                <a:cs typeface="Tahoma" panose="020B0604030504040204" pitchFamily="34" charset="0"/>
              </a:rPr>
              <a:t>Ideal for hospitals and nursing homes of any size </a:t>
            </a:r>
            <a:r>
              <a:rPr lang="en-US" sz="1600" dirty="0" smtClean="0">
                <a:latin typeface="Tahoma" panose="020B0604030504040204" pitchFamily="34" charset="0"/>
                <a:ea typeface="Tahoma" panose="020B0604030504040204" pitchFamily="34" charset="0"/>
                <a:cs typeface="Tahoma" panose="020B0604030504040204" pitchFamily="34" charset="0"/>
              </a:rPr>
              <a:t>where </a:t>
            </a:r>
            <a:r>
              <a:rPr lang="en-US" sz="1600" dirty="0" smtClean="0">
                <a:latin typeface="Tahoma" panose="020B0604030504040204" pitchFamily="34" charset="0"/>
                <a:ea typeface="Tahoma" panose="020B0604030504040204" pitchFamily="34" charset="0"/>
                <a:cs typeface="Tahoma" panose="020B0604030504040204" pitchFamily="34" charset="0"/>
              </a:rPr>
              <a:t>a </a:t>
            </a:r>
            <a:r>
              <a:rPr lang="en-US" sz="1600" b="1" dirty="0" smtClean="0">
                <a:latin typeface="Tahoma" panose="020B0604030504040204" pitchFamily="34" charset="0"/>
                <a:ea typeface="Tahoma" panose="020B0604030504040204" pitchFamily="34" charset="0"/>
                <a:cs typeface="Tahoma" panose="020B0604030504040204" pitchFamily="34" charset="0"/>
              </a:rPr>
              <a:t>U.L. 1069 Listed </a:t>
            </a:r>
            <a:r>
              <a:rPr lang="en-US" sz="1600" dirty="0" smtClean="0">
                <a:latin typeface="Tahoma" panose="020B0604030504040204" pitchFamily="34" charset="0"/>
                <a:ea typeface="Tahoma" panose="020B0604030504040204" pitchFamily="34" charset="0"/>
                <a:cs typeface="Tahoma" panose="020B0604030504040204" pitchFamily="34" charset="0"/>
              </a:rPr>
              <a:t>system is required.</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15" name="Subtitle 2"/>
          <p:cNvSpPr txBox="1"/>
          <p:nvPr/>
        </p:nvSpPr>
        <p:spPr>
          <a:xfrm>
            <a:off x="435429" y="5920601"/>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VSS110 </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Visual Staff Station</a:t>
            </a:r>
            <a:endPar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26446" y="1905490"/>
            <a:ext cx="8106605" cy="2585323"/>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The </a:t>
            </a:r>
            <a:r>
              <a:rPr lang="en-US" b="1" dirty="0" smtClean="0">
                <a:latin typeface="Tahoma" panose="020B0604030504040204" pitchFamily="34" charset="0"/>
                <a:ea typeface="Tahoma" panose="020B0604030504040204" pitchFamily="34" charset="0"/>
                <a:cs typeface="Tahoma" panose="020B0604030504040204" pitchFamily="34" charset="0"/>
              </a:rPr>
              <a:t>VSS110</a:t>
            </a:r>
            <a:r>
              <a:rPr lang="en-US" dirty="0">
                <a:latin typeface="Tahoma" panose="020B0604030504040204" pitchFamily="34" charset="0"/>
                <a:ea typeface="Tahoma" panose="020B0604030504040204" pitchFamily="34" charset="0"/>
                <a:cs typeface="Tahoma" panose="020B0604030504040204" pitchFamily="34" charset="0"/>
              </a:rPr>
              <a:t> visual Staff Station incorporates push button operation of call and cancel functions. A call is registered at the annunciator panel and on a corridor light or corridor zone light (if installed) when the call switch with integral "CALL PLACED" LED is pushed. The "CALL PLACED" LED is also illuminated. </a:t>
            </a:r>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Calls </a:t>
            </a:r>
            <a:r>
              <a:rPr lang="en-US" dirty="0">
                <a:latin typeface="Tahoma" panose="020B0604030504040204" pitchFamily="34" charset="0"/>
                <a:ea typeface="Tahoma" panose="020B0604030504040204" pitchFamily="34" charset="0"/>
                <a:cs typeface="Tahoma" panose="020B0604030504040204" pitchFamily="34" charset="0"/>
              </a:rPr>
              <a:t>are cancelled simply by depressing the "CANCEL" button mounted on a rugged ABS plastic faceplate. The "CALL PLACED" LED will also be extinguished. </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469" y="1383476"/>
            <a:ext cx="1496935" cy="244363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5"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0889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VDS150 </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Duty Station</a:t>
            </a:r>
            <a:endPar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26446" y="1905490"/>
            <a:ext cx="8106605" cy="2862322"/>
          </a:xfrm>
          <a:prstGeom prst="rect">
            <a:avLst/>
          </a:prstGeom>
          <a:noFill/>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The </a:t>
            </a:r>
            <a:r>
              <a:rPr lang="en-US" b="1" dirty="0" smtClean="0">
                <a:latin typeface="Tahoma" panose="020B0604030504040204" pitchFamily="34" charset="0"/>
                <a:ea typeface="Tahoma" panose="020B0604030504040204" pitchFamily="34" charset="0"/>
                <a:cs typeface="Tahoma" panose="020B0604030504040204" pitchFamily="34" charset="0"/>
              </a:rPr>
              <a:t>VDS150</a:t>
            </a:r>
            <a:r>
              <a:rPr lang="en-US" dirty="0">
                <a:latin typeface="Tahoma" panose="020B0604030504040204" pitchFamily="34" charset="0"/>
                <a:ea typeface="Tahoma" panose="020B0604030504040204" pitchFamily="34" charset="0"/>
                <a:cs typeface="Tahoma" panose="020B0604030504040204" pitchFamily="34" charset="0"/>
              </a:rPr>
              <a:t> Duty Station provides an indication of incoming calls in work areas away from the Nurse Call Master Control Station(s</a:t>
            </a:r>
            <a:r>
              <a:rPr lang="en-US" dirty="0" smtClean="0">
                <a:latin typeface="Tahoma" panose="020B0604030504040204" pitchFamily="34" charset="0"/>
                <a:ea typeface="Tahoma" panose="020B0604030504040204" pitchFamily="34" charset="0"/>
                <a:cs typeface="Tahoma" panose="020B0604030504040204" pitchFamily="34" charset="0"/>
              </a:rPr>
              <a:t>), and features </a:t>
            </a:r>
            <a:r>
              <a:rPr lang="en-US" dirty="0">
                <a:latin typeface="Tahoma" panose="020B0604030504040204" pitchFamily="34" charset="0"/>
                <a:ea typeface="Tahoma" panose="020B0604030504040204" pitchFamily="34" charset="0"/>
                <a:cs typeface="Tahoma" panose="020B0604030504040204" pitchFamily="34" charset="0"/>
              </a:rPr>
              <a:t>a built-in Red LED and electronic buzzer</a:t>
            </a:r>
            <a:r>
              <a:rPr lang="en-US" dirty="0" smtClean="0">
                <a:latin typeface="Tahoma" panose="020B0604030504040204" pitchFamily="34" charset="0"/>
                <a:ea typeface="Tahoma" panose="020B0604030504040204" pitchFamily="34" charset="0"/>
                <a:cs typeface="Tahoma" panose="020B0604030504040204" pitchFamily="34" charset="0"/>
              </a:rPr>
              <a:t>.</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Normal calls are indicated by a steady light and intermittent tone. Emergency calls take precedence and are indicated by a flashing solid state LED light and a pulsating tone. </a:t>
            </a:r>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A </a:t>
            </a:r>
            <a:r>
              <a:rPr lang="en-US" dirty="0">
                <a:latin typeface="Tahoma" panose="020B0604030504040204" pitchFamily="34" charset="0"/>
                <a:ea typeface="Tahoma" panose="020B0604030504040204" pitchFamily="34" charset="0"/>
                <a:cs typeface="Tahoma" panose="020B0604030504040204" pitchFamily="34" charset="0"/>
              </a:rPr>
              <a:t>"Tone-Off" slide switch permits silencing of the tone signal for normal calls only. </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778" y="1383476"/>
            <a:ext cx="1538535" cy="244363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5"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0060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CDL101LED </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Corridor Dome Light</a:t>
            </a:r>
            <a:endPar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26446" y="1905490"/>
            <a:ext cx="8106605" cy="2185214"/>
          </a:xfrm>
          <a:prstGeom prst="rect">
            <a:avLst/>
          </a:prstGeom>
          <a:noFill/>
        </p:spPr>
        <p:txBody>
          <a:bodyPr wrap="square" rtlCol="0">
            <a:spAutoFit/>
          </a:bodyPr>
          <a:lstStyle/>
          <a:p>
            <a:r>
              <a:rPr lang="en-US" sz="1700" dirty="0">
                <a:latin typeface="Tahoma" panose="020B0604030504040204" pitchFamily="34" charset="0"/>
                <a:ea typeface="Tahoma" panose="020B0604030504040204" pitchFamily="34" charset="0"/>
                <a:cs typeface="Tahoma" panose="020B0604030504040204" pitchFamily="34" charset="0"/>
              </a:rPr>
              <a:t>The </a:t>
            </a:r>
            <a:r>
              <a:rPr lang="en-US" sz="1700" b="1" dirty="0" smtClean="0">
                <a:latin typeface="Tahoma" panose="020B0604030504040204" pitchFamily="34" charset="0"/>
                <a:ea typeface="Tahoma" panose="020B0604030504040204" pitchFamily="34" charset="0"/>
                <a:cs typeface="Tahoma" panose="020B0604030504040204" pitchFamily="34" charset="0"/>
              </a:rPr>
              <a:t>CDL101LED</a:t>
            </a:r>
            <a:r>
              <a:rPr lang="en-US" sz="1700" dirty="0" smtClean="0">
                <a:latin typeface="Tahoma" panose="020B0604030504040204" pitchFamily="34" charset="0"/>
                <a:ea typeface="Tahoma" panose="020B0604030504040204" pitchFamily="34" charset="0"/>
                <a:cs typeface="Tahoma" panose="020B0604030504040204" pitchFamily="34" charset="0"/>
              </a:rPr>
              <a:t> </a:t>
            </a:r>
            <a:r>
              <a:rPr lang="en-US" sz="1700" dirty="0">
                <a:latin typeface="Tahoma" panose="020B0604030504040204" pitchFamily="34" charset="0"/>
                <a:ea typeface="Tahoma" panose="020B0604030504040204" pitchFamily="34" charset="0"/>
                <a:cs typeface="Tahoma" panose="020B0604030504040204" pitchFamily="34" charset="0"/>
              </a:rPr>
              <a:t>Corridor Dome Light (with single White LED) provides visual indication of any type of call when used with a nurse-call, </a:t>
            </a:r>
            <a:r>
              <a:rPr lang="en-US" sz="1700" dirty="0" smtClean="0">
                <a:latin typeface="Tahoma" panose="020B0604030504040204" pitchFamily="34" charset="0"/>
                <a:ea typeface="Tahoma" panose="020B0604030504040204" pitchFamily="34" charset="0"/>
                <a:cs typeface="Tahoma" panose="020B0604030504040204" pitchFamily="34" charset="0"/>
              </a:rPr>
              <a:t>emergency-call, or </a:t>
            </a:r>
            <a:r>
              <a:rPr lang="en-US" sz="1700" dirty="0">
                <a:latin typeface="Tahoma" panose="020B0604030504040204" pitchFamily="34" charset="0"/>
                <a:ea typeface="Tahoma" panose="020B0604030504040204" pitchFamily="34" charset="0"/>
                <a:cs typeface="Tahoma" panose="020B0604030504040204" pitchFamily="34" charset="0"/>
              </a:rPr>
              <a:t>for stand-alone signaling applications. Unlike most LED type corridor lights, the CDL101LED can operate on 24VAC </a:t>
            </a:r>
            <a:r>
              <a:rPr lang="en-US" sz="1700" b="1" dirty="0">
                <a:latin typeface="Tahoma" panose="020B0604030504040204" pitchFamily="34" charset="0"/>
                <a:ea typeface="Tahoma" panose="020B0604030504040204" pitchFamily="34" charset="0"/>
                <a:cs typeface="Tahoma" panose="020B0604030504040204" pitchFamily="34" charset="0"/>
              </a:rPr>
              <a:t>OR </a:t>
            </a:r>
            <a:r>
              <a:rPr lang="en-US" sz="1700" dirty="0">
                <a:latin typeface="Tahoma" panose="020B0604030504040204" pitchFamily="34" charset="0"/>
                <a:ea typeface="Tahoma" panose="020B0604030504040204" pitchFamily="34" charset="0"/>
                <a:cs typeface="Tahoma" panose="020B0604030504040204" pitchFamily="34" charset="0"/>
              </a:rPr>
              <a:t>24VDC, and not just 24VDC</a:t>
            </a:r>
            <a:r>
              <a:rPr lang="en-US" sz="1700" dirty="0" smtClean="0">
                <a:latin typeface="Tahoma" panose="020B0604030504040204" pitchFamily="34" charset="0"/>
                <a:ea typeface="Tahoma" panose="020B0604030504040204" pitchFamily="34" charset="0"/>
                <a:cs typeface="Tahoma" panose="020B0604030504040204" pitchFamily="34" charset="0"/>
              </a:rPr>
              <a:t>.</a:t>
            </a:r>
          </a:p>
          <a:p>
            <a:endParaRPr lang="en-US" sz="1700" dirty="0">
              <a:latin typeface="Tahoma" panose="020B0604030504040204" pitchFamily="34" charset="0"/>
              <a:ea typeface="Tahoma" panose="020B0604030504040204" pitchFamily="34" charset="0"/>
              <a:cs typeface="Tahoma" panose="020B0604030504040204" pitchFamily="34" charset="0"/>
            </a:endParaRPr>
          </a:p>
          <a:p>
            <a:r>
              <a:rPr lang="en-US" sz="1700" dirty="0" smtClean="0">
                <a:latin typeface="Tahoma" panose="020B0604030504040204" pitchFamily="34" charset="0"/>
                <a:ea typeface="Tahoma" panose="020B0604030504040204" pitchFamily="34" charset="0"/>
                <a:cs typeface="Tahoma" panose="020B0604030504040204" pitchFamily="34" charset="0"/>
              </a:rPr>
              <a:t>Emergency </a:t>
            </a:r>
            <a:r>
              <a:rPr lang="en-US" sz="1700" dirty="0">
                <a:latin typeface="Tahoma" panose="020B0604030504040204" pitchFamily="34" charset="0"/>
                <a:ea typeface="Tahoma" panose="020B0604030504040204" pitchFamily="34" charset="0"/>
                <a:cs typeface="Tahoma" panose="020B0604030504040204" pitchFamily="34" charset="0"/>
              </a:rPr>
              <a:t>calls are indicated by the rapid flashing of </a:t>
            </a:r>
            <a:r>
              <a:rPr lang="en-US" sz="1700" dirty="0" smtClean="0">
                <a:latin typeface="Tahoma" panose="020B0604030504040204" pitchFamily="34" charset="0"/>
                <a:ea typeface="Tahoma" panose="020B0604030504040204" pitchFamily="34" charset="0"/>
                <a:cs typeface="Tahoma" panose="020B0604030504040204" pitchFamily="34" charset="0"/>
              </a:rPr>
              <a:t>the CDL101LED corridor </a:t>
            </a:r>
            <a:r>
              <a:rPr lang="en-US" sz="1700" dirty="0">
                <a:latin typeface="Tahoma" panose="020B0604030504040204" pitchFamily="34" charset="0"/>
                <a:ea typeface="Tahoma" panose="020B0604030504040204" pitchFamily="34" charset="0"/>
                <a:cs typeface="Tahoma" panose="020B0604030504040204" pitchFamily="34" charset="0"/>
              </a:rPr>
              <a:t>dome light associated with the calling station. Normal (</a:t>
            </a:r>
            <a:r>
              <a:rPr lang="en-US" sz="1700" dirty="0" smtClean="0">
                <a:latin typeface="Tahoma" panose="020B0604030504040204" pitchFamily="34" charset="0"/>
                <a:ea typeface="Tahoma" panose="020B0604030504040204" pitchFamily="34" charset="0"/>
                <a:cs typeface="Tahoma" panose="020B0604030504040204" pitchFamily="34" charset="0"/>
              </a:rPr>
              <a:t>routine) calls </a:t>
            </a:r>
            <a:r>
              <a:rPr lang="en-US" sz="1700" dirty="0">
                <a:latin typeface="Tahoma" panose="020B0604030504040204" pitchFamily="34" charset="0"/>
                <a:ea typeface="Tahoma" panose="020B0604030504040204" pitchFamily="34" charset="0"/>
                <a:cs typeface="Tahoma" panose="020B0604030504040204" pitchFamily="34" charset="0"/>
              </a:rPr>
              <a:t>produce a steady illumination. </a:t>
            </a:r>
            <a:endParaRPr lang="en-US" sz="17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953" y="1302995"/>
            <a:ext cx="2132855" cy="275836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5"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073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CDL102LED </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Corridor Zone Light</a:t>
            </a:r>
            <a:endPar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26446" y="1905490"/>
            <a:ext cx="8106605" cy="2708434"/>
          </a:xfrm>
          <a:prstGeom prst="rect">
            <a:avLst/>
          </a:prstGeom>
          <a:noFill/>
        </p:spPr>
        <p:txBody>
          <a:bodyPr wrap="square" rtlCol="0">
            <a:spAutoFit/>
          </a:bodyPr>
          <a:lstStyle/>
          <a:p>
            <a:r>
              <a:rPr lang="en-US" sz="1700" dirty="0" smtClean="0">
                <a:latin typeface="Tahoma" panose="020B0604030504040204" pitchFamily="34" charset="0"/>
                <a:ea typeface="Tahoma" panose="020B0604030504040204" pitchFamily="34" charset="0"/>
                <a:cs typeface="Tahoma" panose="020B0604030504040204" pitchFamily="34" charset="0"/>
              </a:rPr>
              <a:t>The </a:t>
            </a:r>
            <a:r>
              <a:rPr lang="en-US" sz="1700" b="1" dirty="0" smtClean="0">
                <a:latin typeface="Tahoma" panose="020B0604030504040204" pitchFamily="34" charset="0"/>
                <a:ea typeface="Tahoma" panose="020B0604030504040204" pitchFamily="34" charset="0"/>
                <a:cs typeface="Tahoma" panose="020B0604030504040204" pitchFamily="34" charset="0"/>
              </a:rPr>
              <a:t>CDL102LED</a:t>
            </a:r>
            <a:r>
              <a:rPr lang="en-US" sz="1700" dirty="0" smtClean="0">
                <a:latin typeface="Tahoma" panose="020B0604030504040204" pitchFamily="34" charset="0"/>
                <a:ea typeface="Tahoma" panose="020B0604030504040204" pitchFamily="34" charset="0"/>
                <a:cs typeface="Tahoma" panose="020B0604030504040204" pitchFamily="34" charset="0"/>
              </a:rPr>
              <a:t> Corridor Dome Light (with single White LED and single Red LED) provides visual indication of any type of call when used with a nurse-call, emergency-call, or for stand-alone signaling applications. Unlike most LED type corridor lights, the CDL102LED can operate on 24VAC </a:t>
            </a:r>
            <a:r>
              <a:rPr lang="en-US" sz="1700" b="1" dirty="0" smtClean="0">
                <a:latin typeface="Tahoma" panose="020B0604030504040204" pitchFamily="34" charset="0"/>
                <a:ea typeface="Tahoma" panose="020B0604030504040204" pitchFamily="34" charset="0"/>
                <a:cs typeface="Tahoma" panose="020B0604030504040204" pitchFamily="34" charset="0"/>
              </a:rPr>
              <a:t>OR </a:t>
            </a:r>
            <a:r>
              <a:rPr lang="en-US" sz="1700" dirty="0" smtClean="0">
                <a:latin typeface="Tahoma" panose="020B0604030504040204" pitchFamily="34" charset="0"/>
                <a:ea typeface="Tahoma" panose="020B0604030504040204" pitchFamily="34" charset="0"/>
                <a:cs typeface="Tahoma" panose="020B0604030504040204" pitchFamily="34" charset="0"/>
              </a:rPr>
              <a:t>24VDC, and not just 24VDC.</a:t>
            </a:r>
          </a:p>
          <a:p>
            <a:endParaRPr lang="en-US" sz="1700" dirty="0" smtClean="0">
              <a:latin typeface="Tahoma" panose="020B0604030504040204" pitchFamily="34" charset="0"/>
              <a:ea typeface="Tahoma" panose="020B0604030504040204" pitchFamily="34" charset="0"/>
              <a:cs typeface="Tahoma" panose="020B0604030504040204" pitchFamily="34" charset="0"/>
            </a:endParaRPr>
          </a:p>
          <a:p>
            <a:r>
              <a:rPr lang="en-US" sz="1700" dirty="0" smtClean="0">
                <a:latin typeface="Tahoma" panose="020B0604030504040204" pitchFamily="34" charset="0"/>
                <a:ea typeface="Tahoma" panose="020B0604030504040204" pitchFamily="34" charset="0"/>
                <a:cs typeface="Tahoma" panose="020B0604030504040204" pitchFamily="34" charset="0"/>
              </a:rPr>
              <a:t>The</a:t>
            </a:r>
            <a:r>
              <a:rPr lang="en-US" sz="1700" dirty="0">
                <a:latin typeface="Tahoma" panose="020B0604030504040204" pitchFamily="34" charset="0"/>
                <a:ea typeface="Tahoma" panose="020B0604030504040204" pitchFamily="34" charset="0"/>
                <a:cs typeface="Tahoma" panose="020B0604030504040204" pitchFamily="34" charset="0"/>
              </a:rPr>
              <a:t> CDL102LED corridor zone/dome light can be used as a 2-color Zone Light, or for special applications can be used as a 2-color Dome Light. When used as a Zone Light, the CDL102LED White LED indicates a Regular or Routine call priority, and the Red LED indicates an Emergency priority. </a:t>
            </a:r>
            <a:endParaRPr lang="en-US" sz="17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953" y="1298161"/>
            <a:ext cx="2136592" cy="276319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5"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7009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CDL101LED and CDL102LED</a:t>
            </a:r>
            <a:endPar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26446" y="1905490"/>
            <a:ext cx="8106605" cy="1661993"/>
          </a:xfrm>
          <a:prstGeom prst="rect">
            <a:avLst/>
          </a:prstGeom>
          <a:noFill/>
        </p:spPr>
        <p:txBody>
          <a:bodyPr wrap="square" rtlCol="0">
            <a:spAutoFit/>
          </a:bodyPr>
          <a:lstStyle/>
          <a:p>
            <a:r>
              <a:rPr lang="en-US" sz="1700" dirty="0">
                <a:latin typeface="Tahoma" panose="020B0604030504040204" pitchFamily="34" charset="0"/>
                <a:ea typeface="Tahoma" panose="020B0604030504040204" pitchFamily="34" charset="0"/>
                <a:cs typeface="Tahoma" panose="020B0604030504040204" pitchFamily="34" charset="0"/>
              </a:rPr>
              <a:t>The </a:t>
            </a:r>
            <a:r>
              <a:rPr lang="en-US" sz="1700" dirty="0" smtClean="0">
                <a:latin typeface="Tahoma" panose="020B0604030504040204" pitchFamily="34" charset="0"/>
                <a:ea typeface="Tahoma" panose="020B0604030504040204" pitchFamily="34" charset="0"/>
                <a:cs typeface="Tahoma" panose="020B0604030504040204" pitchFamily="34" charset="0"/>
              </a:rPr>
              <a:t>CDL101LED and CDL102LED</a:t>
            </a:r>
            <a:r>
              <a:rPr lang="en-US" sz="1700" dirty="0">
                <a:latin typeface="Tahoma" panose="020B0604030504040204" pitchFamily="34" charset="0"/>
                <a:ea typeface="Tahoma" panose="020B0604030504040204" pitchFamily="34" charset="0"/>
                <a:cs typeface="Tahoma" panose="020B0604030504040204" pitchFamily="34" charset="0"/>
              </a:rPr>
              <a:t> can also be used with our other emergency-call and/or signaling system(s), or even those from other manufacturers.</a:t>
            </a:r>
          </a:p>
          <a:p>
            <a:endParaRPr lang="en-US" sz="1700" dirty="0">
              <a:latin typeface="Tahoma" panose="020B0604030504040204" pitchFamily="34" charset="0"/>
              <a:ea typeface="Tahoma" panose="020B0604030504040204" pitchFamily="34" charset="0"/>
              <a:cs typeface="Tahoma" panose="020B0604030504040204" pitchFamily="34" charset="0"/>
            </a:endParaRPr>
          </a:p>
          <a:p>
            <a:r>
              <a:rPr lang="en-US" sz="1700" dirty="0" smtClean="0">
                <a:latin typeface="Tahoma" panose="020B0604030504040204" pitchFamily="34" charset="0"/>
                <a:ea typeface="Tahoma" panose="020B0604030504040204" pitchFamily="34" charset="0"/>
                <a:cs typeface="Tahoma" panose="020B0604030504040204" pitchFamily="34" charset="0"/>
              </a:rPr>
              <a:t>Both models mount </a:t>
            </a:r>
            <a:r>
              <a:rPr lang="en-US" sz="1700" dirty="0">
                <a:latin typeface="Tahoma" panose="020B0604030504040204" pitchFamily="34" charset="0"/>
                <a:ea typeface="Tahoma" panose="020B0604030504040204" pitchFamily="34" charset="0"/>
                <a:cs typeface="Tahoma" panose="020B0604030504040204" pitchFamily="34" charset="0"/>
              </a:rPr>
              <a:t>on a standard 1 or 2-gang electrical back box and feature a long-life, high brightness pure White LED, eliminating the need for costly bulb replacements, and for maximum call indication.</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098" y="3517646"/>
            <a:ext cx="1549730" cy="2004226"/>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821" y="1361899"/>
            <a:ext cx="1547019" cy="200071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6"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887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AC152 </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Annunciator Control Unit</a:t>
            </a:r>
            <a:endPar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26446" y="1804544"/>
            <a:ext cx="7901673" cy="4278094"/>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The </a:t>
            </a:r>
            <a:r>
              <a:rPr lang="en-US" sz="1600" b="1" dirty="0" smtClean="0">
                <a:latin typeface="Tahoma" panose="020B0604030504040204" pitchFamily="34" charset="0"/>
                <a:ea typeface="Tahoma" panose="020B0604030504040204" pitchFamily="34" charset="0"/>
                <a:cs typeface="Tahoma" panose="020B0604030504040204" pitchFamily="34" charset="0"/>
              </a:rPr>
              <a:t>AC152 </a:t>
            </a:r>
            <a:r>
              <a:rPr lang="en-US" sz="1600" dirty="0">
                <a:latin typeface="Tahoma" panose="020B0604030504040204" pitchFamily="34" charset="0"/>
                <a:ea typeface="Tahoma" panose="020B0604030504040204" pitchFamily="34" charset="0"/>
                <a:cs typeface="Tahoma" panose="020B0604030504040204" pitchFamily="34" charset="0"/>
              </a:rPr>
              <a:t>annunciator control unit is used to provide power and control circuits to operate the </a:t>
            </a:r>
            <a:r>
              <a:rPr lang="en-US" sz="1600" dirty="0" smtClean="0">
                <a:latin typeface="Tahoma" panose="020B0604030504040204" pitchFamily="34" charset="0"/>
                <a:ea typeface="Tahoma" panose="020B0604030504040204" pitchFamily="34" charset="0"/>
                <a:cs typeface="Tahoma" panose="020B0604030504040204" pitchFamily="34" charset="0"/>
              </a:rPr>
              <a:t>AlphaLinQ™ </a:t>
            </a:r>
            <a:r>
              <a:rPr lang="en-US" sz="1600" dirty="0">
                <a:latin typeface="Tahoma" panose="020B0604030504040204" pitchFamily="34" charset="0"/>
                <a:ea typeface="Tahoma" panose="020B0604030504040204" pitchFamily="34" charset="0"/>
                <a:cs typeface="Tahoma" panose="020B0604030504040204" pitchFamily="34" charset="0"/>
              </a:rPr>
              <a:t>100 series visual nurse-call system, but can be used and is backwards compatible with some older systems as well. </a:t>
            </a:r>
            <a:r>
              <a:rPr lang="en-US" sz="1600" dirty="0" smtClean="0">
                <a:latin typeface="Tahoma" panose="020B0604030504040204" pitchFamily="34" charset="0"/>
                <a:ea typeface="Tahoma" panose="020B0604030504040204" pitchFamily="34" charset="0"/>
                <a:cs typeface="Tahoma" panose="020B0604030504040204" pitchFamily="34" charset="0"/>
              </a:rPr>
              <a:t>It contains </a:t>
            </a:r>
            <a:r>
              <a:rPr lang="en-US" sz="1600" dirty="0">
                <a:latin typeface="Tahoma" panose="020B0604030504040204" pitchFamily="34" charset="0"/>
                <a:ea typeface="Tahoma" panose="020B0604030504040204" pitchFamily="34" charset="0"/>
                <a:cs typeface="Tahoma" panose="020B0604030504040204" pitchFamily="34" charset="0"/>
              </a:rPr>
              <a:t>the electronic circuitry necessary to detect the presence of routine and emergency calls, and to generate audible and visual control signals. </a:t>
            </a:r>
            <a:endParaRPr lang="en-US" sz="1600" dirty="0" smtClean="0">
              <a:latin typeface="Tahoma" panose="020B0604030504040204" pitchFamily="34" charset="0"/>
              <a:ea typeface="Tahoma" panose="020B0604030504040204" pitchFamily="34" charset="0"/>
              <a:cs typeface="Tahoma" panose="020B0604030504040204" pitchFamily="34" charset="0"/>
            </a:endParaRPr>
          </a:p>
          <a:p>
            <a:endParaRPr lang="en-US" sz="1600" dirty="0">
              <a:latin typeface="Tahoma" panose="020B0604030504040204" pitchFamily="34" charset="0"/>
              <a:ea typeface="Tahoma" panose="020B0604030504040204" pitchFamily="34" charset="0"/>
              <a:cs typeface="Tahoma" panose="020B0604030504040204" pitchFamily="34" charset="0"/>
            </a:endParaRPr>
          </a:p>
          <a:p>
            <a:r>
              <a:rPr lang="en-US" sz="1600" dirty="0" smtClean="0">
                <a:latin typeface="Tahoma" panose="020B0604030504040204" pitchFamily="34" charset="0"/>
                <a:ea typeface="Tahoma" panose="020B0604030504040204" pitchFamily="34" charset="0"/>
                <a:cs typeface="Tahoma" panose="020B0604030504040204" pitchFamily="34" charset="0"/>
              </a:rPr>
              <a:t>It </a:t>
            </a:r>
            <a:r>
              <a:rPr lang="en-US" sz="1600" dirty="0">
                <a:latin typeface="Tahoma" panose="020B0604030504040204" pitchFamily="34" charset="0"/>
                <a:ea typeface="Tahoma" panose="020B0604030504040204" pitchFamily="34" charset="0"/>
                <a:cs typeface="Tahoma" panose="020B0604030504040204" pitchFamily="34" charset="0"/>
              </a:rPr>
              <a:t>provides steady or intermittent voltages to operate visual signaling devices. The AC152 supports up to 1 amp of current load from the field devices, and supports interconnection of a secondary power supply to increase the output current load to 3 amps. Protective circuitry has been incorporated to protect routine and emergency call commons from shorts. </a:t>
            </a:r>
          </a:p>
          <a:p>
            <a:endParaRPr lang="en-US" sz="1600" dirty="0" smtClean="0">
              <a:latin typeface="Tahoma" panose="020B0604030504040204" pitchFamily="34" charset="0"/>
              <a:ea typeface="Tahoma" panose="020B0604030504040204" pitchFamily="34" charset="0"/>
              <a:cs typeface="Tahoma" panose="020B0604030504040204" pitchFamily="34" charset="0"/>
            </a:endParaRPr>
          </a:p>
          <a:p>
            <a:r>
              <a:rPr lang="en-US" sz="1600" dirty="0" smtClean="0">
                <a:latin typeface="Tahoma" panose="020B0604030504040204" pitchFamily="34" charset="0"/>
                <a:ea typeface="Tahoma" panose="020B0604030504040204" pitchFamily="34" charset="0"/>
                <a:cs typeface="Tahoma" panose="020B0604030504040204" pitchFamily="34" charset="0"/>
              </a:rPr>
              <a:t>The </a:t>
            </a:r>
            <a:r>
              <a:rPr lang="en-US" sz="1600" dirty="0">
                <a:latin typeface="Tahoma" panose="020B0604030504040204" pitchFamily="34" charset="0"/>
                <a:ea typeface="Tahoma" panose="020B0604030504040204" pitchFamily="34" charset="0"/>
                <a:cs typeface="Tahoma" panose="020B0604030504040204" pitchFamily="34" charset="0"/>
              </a:rPr>
              <a:t>AC152 </a:t>
            </a:r>
            <a:r>
              <a:rPr lang="en-US" sz="1600" dirty="0" smtClean="0">
                <a:latin typeface="Tahoma" panose="020B0604030504040204" pitchFamily="34" charset="0"/>
                <a:ea typeface="Tahoma" panose="020B0604030504040204" pitchFamily="34" charset="0"/>
                <a:cs typeface="Tahoma" panose="020B0604030504040204" pitchFamily="34" charset="0"/>
              </a:rPr>
              <a:t>also </a:t>
            </a:r>
            <a:r>
              <a:rPr lang="en-US" sz="1600" dirty="0">
                <a:latin typeface="Tahoma" panose="020B0604030504040204" pitchFamily="34" charset="0"/>
                <a:ea typeface="Tahoma" panose="020B0604030504040204" pitchFamily="34" charset="0"/>
                <a:cs typeface="Tahoma" panose="020B0604030504040204" pitchFamily="34" charset="0"/>
              </a:rPr>
              <a:t>feature a built-in battery charging circuitry, and a Form 'C' dry contact relay which will activate when system calls are placed. </a:t>
            </a:r>
          </a:p>
          <a:p>
            <a:r>
              <a:rPr lang="en-US" sz="1600" dirty="0">
                <a:latin typeface="Tahoma" panose="020B0604030504040204" pitchFamily="34" charset="0"/>
                <a:ea typeface="Tahoma" panose="020B0604030504040204" pitchFamily="34" charset="0"/>
                <a:cs typeface="Tahoma" panose="020B0604030504040204" pitchFamily="34" charset="0"/>
              </a:rPr>
              <a:t>Each master station requires it's own AC152 for power and control.</a:t>
            </a:r>
          </a:p>
          <a:p>
            <a:endParaRPr lang="en-US" sz="1600" dirty="0" smtClean="0">
              <a:latin typeface="Tahoma" panose="020B0604030504040204" pitchFamily="34" charset="0"/>
              <a:ea typeface="Tahoma" panose="020B0604030504040204" pitchFamily="34" charset="0"/>
              <a:cs typeface="Tahoma" panose="020B0604030504040204" pitchFamily="34" charset="0"/>
            </a:endParaRPr>
          </a:p>
          <a:p>
            <a:r>
              <a:rPr lang="en-US" sz="1600" dirty="0" smtClean="0">
                <a:latin typeface="Tahoma" panose="020B0604030504040204" pitchFamily="34" charset="0"/>
                <a:ea typeface="Tahoma" panose="020B0604030504040204" pitchFamily="34" charset="0"/>
                <a:cs typeface="Tahoma" panose="020B0604030504040204" pitchFamily="34" charset="0"/>
              </a:rPr>
              <a:t>The</a:t>
            </a:r>
            <a:r>
              <a:rPr lang="en-US" sz="1600" dirty="0">
                <a:latin typeface="Tahoma" panose="020B0604030504040204" pitchFamily="34" charset="0"/>
                <a:ea typeface="Tahoma" panose="020B0604030504040204" pitchFamily="34" charset="0"/>
                <a:cs typeface="Tahoma" panose="020B0604030504040204" pitchFamily="34" charset="0"/>
              </a:rPr>
              <a:t> AC152 is U.L. 1069 listed, to the latest standards. </a:t>
            </a:r>
            <a:endParaRPr lang="en-US" sz="16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22" y="1391943"/>
            <a:ext cx="2636796" cy="295442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3"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53534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AC153 </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3</a:t>
            </a:r>
            <a:r>
              <a:rPr lang="en-US" sz="3000" baseline="30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rd</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Priority Annunciator Control Unit</a:t>
            </a:r>
            <a:endPar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26446" y="1804544"/>
            <a:ext cx="7901673" cy="4278094"/>
          </a:xfrm>
          <a:prstGeom prst="rect">
            <a:avLst/>
          </a:prstGeom>
          <a:noFill/>
        </p:spPr>
        <p:txBody>
          <a:bodyPr wrap="square" rtlCol="0">
            <a:spAutoFit/>
          </a:bodyPr>
          <a:lstStyle/>
          <a:p>
            <a:r>
              <a:rPr lang="en-US" sz="1700" dirty="0">
                <a:latin typeface="Tahoma" panose="020B0604030504040204" pitchFamily="34" charset="0"/>
                <a:ea typeface="Tahoma" panose="020B0604030504040204" pitchFamily="34" charset="0"/>
                <a:cs typeface="Tahoma" panose="020B0604030504040204" pitchFamily="34" charset="0"/>
              </a:rPr>
              <a:t>The </a:t>
            </a:r>
            <a:r>
              <a:rPr lang="en-US" sz="1700" b="1" dirty="0" smtClean="0">
                <a:latin typeface="Tahoma" panose="020B0604030504040204" pitchFamily="34" charset="0"/>
                <a:ea typeface="Tahoma" panose="020B0604030504040204" pitchFamily="34" charset="0"/>
                <a:cs typeface="Tahoma" panose="020B0604030504040204" pitchFamily="34" charset="0"/>
              </a:rPr>
              <a:t>AC153 </a:t>
            </a:r>
            <a:r>
              <a:rPr lang="en-US" sz="1700" dirty="0">
                <a:latin typeface="Tahoma" panose="020B0604030504040204" pitchFamily="34" charset="0"/>
                <a:ea typeface="Tahoma" panose="020B0604030504040204" pitchFamily="34" charset="0"/>
                <a:cs typeface="Tahoma" panose="020B0604030504040204" pitchFamily="34" charset="0"/>
              </a:rPr>
              <a:t>3rd Priority Annunciator Control Unit is used to provide a third level of signaling priority, for applications such as fire/heat/smoke detection and/or code call capabilities with the AlphaLinQ™ 100 series visual nurse-call system, but can be used and is backwards compatible with some older systems as well. </a:t>
            </a:r>
            <a:endParaRPr lang="en-US" sz="1700" dirty="0" smtClean="0">
              <a:latin typeface="Tahoma" panose="020B0604030504040204" pitchFamily="34" charset="0"/>
              <a:ea typeface="Tahoma" panose="020B0604030504040204" pitchFamily="34" charset="0"/>
              <a:cs typeface="Tahoma" panose="020B0604030504040204" pitchFamily="34" charset="0"/>
            </a:endParaRPr>
          </a:p>
          <a:p>
            <a:endParaRPr lang="en-US" sz="1700" dirty="0">
              <a:latin typeface="Tahoma" panose="020B0604030504040204" pitchFamily="34" charset="0"/>
              <a:ea typeface="Tahoma" panose="020B0604030504040204" pitchFamily="34" charset="0"/>
              <a:cs typeface="Tahoma" panose="020B0604030504040204" pitchFamily="34" charset="0"/>
            </a:endParaRPr>
          </a:p>
          <a:p>
            <a:r>
              <a:rPr lang="en-US" sz="1700" dirty="0">
                <a:latin typeface="Tahoma" panose="020B0604030504040204" pitchFamily="34" charset="0"/>
                <a:ea typeface="Tahoma" panose="020B0604030504040204" pitchFamily="34" charset="0"/>
                <a:cs typeface="Tahoma" panose="020B0604030504040204" pitchFamily="34" charset="0"/>
              </a:rPr>
              <a:t>One AC153 is required per system, in addition to the AC152 control unit(s). </a:t>
            </a:r>
            <a:endParaRPr lang="en-US" sz="1700" dirty="0" smtClean="0">
              <a:latin typeface="Tahoma" panose="020B0604030504040204" pitchFamily="34" charset="0"/>
              <a:ea typeface="Tahoma" panose="020B0604030504040204" pitchFamily="34" charset="0"/>
              <a:cs typeface="Tahoma" panose="020B0604030504040204" pitchFamily="34" charset="0"/>
            </a:endParaRPr>
          </a:p>
          <a:p>
            <a:endParaRPr lang="en-US" sz="1700" dirty="0">
              <a:latin typeface="Tahoma" panose="020B0604030504040204" pitchFamily="34" charset="0"/>
              <a:ea typeface="Tahoma" panose="020B0604030504040204" pitchFamily="34" charset="0"/>
              <a:cs typeface="Tahoma" panose="020B0604030504040204" pitchFamily="34" charset="0"/>
            </a:endParaRPr>
          </a:p>
          <a:p>
            <a:r>
              <a:rPr lang="en-US" sz="1700" dirty="0" smtClean="0">
                <a:latin typeface="Tahoma" panose="020B0604030504040204" pitchFamily="34" charset="0"/>
                <a:ea typeface="Tahoma" panose="020B0604030504040204" pitchFamily="34" charset="0"/>
                <a:cs typeface="Tahoma" panose="020B0604030504040204" pitchFamily="34" charset="0"/>
              </a:rPr>
              <a:t>No </a:t>
            </a:r>
            <a:r>
              <a:rPr lang="en-US" sz="1700" dirty="0">
                <a:latin typeface="Tahoma" panose="020B0604030504040204" pitchFamily="34" charset="0"/>
                <a:ea typeface="Tahoma" panose="020B0604030504040204" pitchFamily="34" charset="0"/>
                <a:cs typeface="Tahoma" panose="020B0604030504040204" pitchFamily="34" charset="0"/>
              </a:rPr>
              <a:t>additional transformer is required. The AC153 contains the electronic circuitry necessary to detect the presence of 3rd priority calls, and to generate audible and visual control signals. It provides rapidly pulsating voltages to operate visual signaling devices. </a:t>
            </a:r>
          </a:p>
          <a:p>
            <a:endParaRPr lang="en-US" sz="1700" dirty="0" smtClean="0">
              <a:latin typeface="Tahoma" panose="020B0604030504040204" pitchFamily="34" charset="0"/>
              <a:ea typeface="Tahoma" panose="020B0604030504040204" pitchFamily="34" charset="0"/>
              <a:cs typeface="Tahoma" panose="020B0604030504040204" pitchFamily="34" charset="0"/>
            </a:endParaRPr>
          </a:p>
          <a:p>
            <a:r>
              <a:rPr lang="en-US" sz="1700" dirty="0" smtClean="0">
                <a:latin typeface="Tahoma" panose="020B0604030504040204" pitchFamily="34" charset="0"/>
                <a:ea typeface="Tahoma" panose="020B0604030504040204" pitchFamily="34" charset="0"/>
                <a:cs typeface="Tahoma" panose="020B0604030504040204" pitchFamily="34" charset="0"/>
              </a:rPr>
              <a:t>The </a:t>
            </a:r>
            <a:r>
              <a:rPr lang="en-US" sz="1700" dirty="0">
                <a:latin typeface="Tahoma" panose="020B0604030504040204" pitchFamily="34" charset="0"/>
                <a:ea typeface="Tahoma" panose="020B0604030504040204" pitchFamily="34" charset="0"/>
                <a:cs typeface="Tahoma" panose="020B0604030504040204" pitchFamily="34" charset="0"/>
              </a:rPr>
              <a:t>AC153 </a:t>
            </a:r>
            <a:r>
              <a:rPr lang="en-US" sz="1700" dirty="0" smtClean="0">
                <a:latin typeface="Tahoma" panose="020B0604030504040204" pitchFamily="34" charset="0"/>
                <a:ea typeface="Tahoma" panose="020B0604030504040204" pitchFamily="34" charset="0"/>
                <a:cs typeface="Tahoma" panose="020B0604030504040204" pitchFamily="34" charset="0"/>
              </a:rPr>
              <a:t>also features </a:t>
            </a:r>
            <a:r>
              <a:rPr lang="en-US" sz="1700" dirty="0">
                <a:latin typeface="Tahoma" panose="020B0604030504040204" pitchFamily="34" charset="0"/>
                <a:ea typeface="Tahoma" panose="020B0604030504040204" pitchFamily="34" charset="0"/>
                <a:cs typeface="Tahoma" panose="020B0604030504040204" pitchFamily="34" charset="0"/>
              </a:rPr>
              <a:t>a built-in Form 'C' dry contact relay which will activate when 3rd priority system calls are placed. </a:t>
            </a:r>
          </a:p>
          <a:p>
            <a:endParaRPr lang="en-US" sz="1700" dirty="0" smtClean="0">
              <a:latin typeface="Tahoma" panose="020B0604030504040204" pitchFamily="34" charset="0"/>
              <a:ea typeface="Tahoma" panose="020B0604030504040204" pitchFamily="34" charset="0"/>
              <a:cs typeface="Tahoma" panose="020B0604030504040204" pitchFamily="34" charset="0"/>
            </a:endParaRPr>
          </a:p>
          <a:p>
            <a:r>
              <a:rPr lang="en-US" sz="1700" dirty="0" smtClean="0">
                <a:latin typeface="Tahoma" panose="020B0604030504040204" pitchFamily="34" charset="0"/>
                <a:ea typeface="Tahoma" panose="020B0604030504040204" pitchFamily="34" charset="0"/>
                <a:cs typeface="Tahoma" panose="020B0604030504040204" pitchFamily="34" charset="0"/>
              </a:rPr>
              <a:t>The</a:t>
            </a:r>
            <a:r>
              <a:rPr lang="en-US" sz="1700" dirty="0">
                <a:latin typeface="Tahoma" panose="020B0604030504040204" pitchFamily="34" charset="0"/>
                <a:ea typeface="Tahoma" panose="020B0604030504040204" pitchFamily="34" charset="0"/>
                <a:cs typeface="Tahoma" panose="020B0604030504040204" pitchFamily="34" charset="0"/>
              </a:rPr>
              <a:t> AC153 is U.L. 1069 listed, to the latest standards. </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22" y="1391943"/>
            <a:ext cx="2656857" cy="295442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4"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5035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406400" y="1252785"/>
            <a:ext cx="9901367"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Other Options</a:t>
            </a:r>
            <a:endPar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4277327" y="3132478"/>
            <a:ext cx="1874932" cy="353943"/>
          </a:xfrm>
          <a:prstGeom prst="rect">
            <a:avLst/>
          </a:prstGeom>
          <a:noFill/>
        </p:spPr>
        <p:txBody>
          <a:bodyPr wrap="square" rtlCol="0">
            <a:spAutoFit/>
          </a:bodyPr>
          <a:lstStyle/>
          <a:p>
            <a:pPr algn="ctr"/>
            <a:r>
              <a:rPr lang="en-US" sz="1700" b="1" dirty="0" smtClean="0">
                <a:latin typeface="Tahoma" panose="020B0604030504040204" pitchFamily="34" charset="0"/>
                <a:ea typeface="Tahoma" panose="020B0604030504040204" pitchFamily="34" charset="0"/>
                <a:cs typeface="Tahoma" panose="020B0604030504040204" pitchFamily="34" charset="0"/>
              </a:rPr>
              <a:t>Battery Backup</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667" y="1565782"/>
            <a:ext cx="1308251" cy="154565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448" y="3106890"/>
            <a:ext cx="1114218" cy="757902"/>
          </a:xfrm>
          <a:prstGeom prst="rect">
            <a:avLst/>
          </a:prstGeom>
        </p:spPr>
      </p:pic>
      <p:sp>
        <p:nvSpPr>
          <p:cNvPr id="14" name="TextBox 13"/>
          <p:cNvSpPr txBox="1"/>
          <p:nvPr/>
        </p:nvSpPr>
        <p:spPr>
          <a:xfrm>
            <a:off x="816840" y="3863971"/>
            <a:ext cx="1874932" cy="615553"/>
          </a:xfrm>
          <a:prstGeom prst="rect">
            <a:avLst/>
          </a:prstGeom>
          <a:noFill/>
        </p:spPr>
        <p:txBody>
          <a:bodyPr wrap="square" rtlCol="0">
            <a:spAutoFit/>
          </a:bodyPr>
          <a:lstStyle/>
          <a:p>
            <a:pPr algn="ctr"/>
            <a:r>
              <a:rPr lang="en-US" sz="1700" b="1" dirty="0" smtClean="0">
                <a:latin typeface="Tahoma" panose="020B0604030504040204" pitchFamily="34" charset="0"/>
                <a:ea typeface="Tahoma" panose="020B0604030504040204" pitchFamily="34" charset="0"/>
                <a:cs typeface="Tahoma" panose="020B0604030504040204" pitchFamily="34" charset="0"/>
              </a:rPr>
              <a:t>Alphanumeric</a:t>
            </a:r>
          </a:p>
          <a:p>
            <a:pPr algn="ctr"/>
            <a:r>
              <a:rPr lang="en-US" sz="1700" b="1" dirty="0" smtClean="0">
                <a:latin typeface="Tahoma" panose="020B0604030504040204" pitchFamily="34" charset="0"/>
                <a:ea typeface="Tahoma" panose="020B0604030504040204" pitchFamily="34" charset="0"/>
                <a:cs typeface="Tahoma" panose="020B0604030504040204" pitchFamily="34" charset="0"/>
              </a:rPr>
              <a:t>Pocket Paging</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7782" y="3816339"/>
            <a:ext cx="3609809" cy="2079019"/>
          </a:xfrm>
          <a:prstGeom prst="rect">
            <a:avLst/>
          </a:prstGeom>
        </p:spPr>
      </p:pic>
      <p:sp>
        <p:nvSpPr>
          <p:cNvPr id="15" name="TextBox 14"/>
          <p:cNvSpPr txBox="1"/>
          <p:nvPr/>
        </p:nvSpPr>
        <p:spPr>
          <a:xfrm>
            <a:off x="5596129" y="5518911"/>
            <a:ext cx="1874932" cy="615553"/>
          </a:xfrm>
          <a:prstGeom prst="rect">
            <a:avLst/>
          </a:prstGeom>
          <a:noFill/>
        </p:spPr>
        <p:txBody>
          <a:bodyPr wrap="square" rtlCol="0">
            <a:spAutoFit/>
          </a:bodyPr>
          <a:lstStyle/>
          <a:p>
            <a:pPr algn="ctr"/>
            <a:r>
              <a:rPr lang="en-US" sz="1700" b="1" dirty="0" smtClean="0">
                <a:latin typeface="Tahoma" panose="020B0604030504040204" pitchFamily="34" charset="0"/>
                <a:ea typeface="Tahoma" panose="020B0604030504040204" pitchFamily="34" charset="0"/>
                <a:cs typeface="Tahoma" panose="020B0604030504040204" pitchFamily="34" charset="0"/>
              </a:rPr>
              <a:t>Digital Serial</a:t>
            </a:r>
          </a:p>
          <a:p>
            <a:pPr algn="ctr"/>
            <a:r>
              <a:rPr lang="en-US" sz="1700" b="1" dirty="0" smtClean="0">
                <a:latin typeface="Tahoma" panose="020B0604030504040204" pitchFamily="34" charset="0"/>
                <a:ea typeface="Tahoma" panose="020B0604030504040204" pitchFamily="34" charset="0"/>
                <a:cs typeface="Tahoma" panose="020B0604030504040204" pitchFamily="34" charset="0"/>
              </a:rPr>
              <a:t>Dialing</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4028" y="2825264"/>
            <a:ext cx="2445575" cy="1832497"/>
          </a:xfrm>
          <a:prstGeom prst="rect">
            <a:avLst/>
          </a:prstGeom>
        </p:spPr>
      </p:pic>
      <p:sp>
        <p:nvSpPr>
          <p:cNvPr id="16" name="TextBox 15"/>
          <p:cNvSpPr txBox="1"/>
          <p:nvPr/>
        </p:nvSpPr>
        <p:spPr>
          <a:xfrm>
            <a:off x="8812845" y="2087473"/>
            <a:ext cx="1874932" cy="615553"/>
          </a:xfrm>
          <a:prstGeom prst="rect">
            <a:avLst/>
          </a:prstGeom>
          <a:noFill/>
        </p:spPr>
        <p:txBody>
          <a:bodyPr wrap="square" rtlCol="0">
            <a:spAutoFit/>
          </a:bodyPr>
          <a:lstStyle/>
          <a:p>
            <a:pPr algn="ctr"/>
            <a:r>
              <a:rPr lang="en-US" sz="1700" b="1" dirty="0" smtClean="0">
                <a:latin typeface="Tahoma" panose="020B0604030504040204" pitchFamily="34" charset="0"/>
                <a:ea typeface="Tahoma" panose="020B0604030504040204" pitchFamily="34" charset="0"/>
                <a:cs typeface="Tahoma" panose="020B0604030504040204" pitchFamily="34" charset="0"/>
              </a:rPr>
              <a:t>Central Station</a:t>
            </a:r>
          </a:p>
          <a:p>
            <a:pPr algn="ctr"/>
            <a:r>
              <a:rPr lang="en-US" sz="1700" b="1" dirty="0" smtClean="0">
                <a:latin typeface="Tahoma" panose="020B0604030504040204" pitchFamily="34" charset="0"/>
                <a:ea typeface="Tahoma" panose="020B0604030504040204" pitchFamily="34" charset="0"/>
                <a:cs typeface="Tahoma" panose="020B0604030504040204" pitchFamily="34" charset="0"/>
              </a:rPr>
              <a:t>Connectivity</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7"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6300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8" name="TextBox 17"/>
          <p:cNvSpPr txBox="1"/>
          <p:nvPr/>
        </p:nvSpPr>
        <p:spPr>
          <a:xfrm>
            <a:off x="1151907" y="1804544"/>
            <a:ext cx="7321138" cy="2446824"/>
          </a:xfrm>
          <a:prstGeom prst="rect">
            <a:avLst/>
          </a:prstGeom>
          <a:noFill/>
        </p:spPr>
        <p:txBody>
          <a:bodyPr wrap="square" rtlCol="0">
            <a:spAutoFit/>
          </a:bodyPr>
          <a:lstStyle/>
          <a:p>
            <a:r>
              <a:rPr lang="en-US" sz="1700" b="1" dirty="0" smtClean="0">
                <a:latin typeface="Tahoma" panose="020B0604030504040204" pitchFamily="34" charset="0"/>
                <a:ea typeface="Tahoma" panose="020B0604030504040204" pitchFamily="34" charset="0"/>
                <a:cs typeface="Tahoma" panose="020B0604030504040204" pitchFamily="34" charset="0"/>
              </a:rPr>
              <a:t>For more information on this system, please visit:</a:t>
            </a:r>
          </a:p>
          <a:p>
            <a:r>
              <a:rPr lang="en-GB" sz="1700" u="sng" dirty="0" smtClean="0">
                <a:solidFill>
                  <a:srgbClr val="0070C0"/>
                </a:solidFill>
                <a:latin typeface="Tahoma" panose="020B0604030504040204" pitchFamily="34" charset="0"/>
                <a:ea typeface="Tahoma" panose="020B0604030504040204" pitchFamily="34" charset="0"/>
                <a:cs typeface="Tahoma" panose="020B0604030504040204" pitchFamily="34" charset="0"/>
              </a:rPr>
              <a:t>The AlphaLinQ™ 100 Series System Information Page</a:t>
            </a:r>
          </a:p>
          <a:p>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ü"/>
            </a:pPr>
            <a:r>
              <a:rPr lang="en-US" sz="1700" dirty="0" smtClean="0">
                <a:latin typeface="Tahoma" panose="020B0604030504040204" pitchFamily="34" charset="0"/>
                <a:ea typeface="Tahoma" panose="020B0604030504040204" pitchFamily="34" charset="0"/>
                <a:cs typeface="Tahoma" panose="020B0604030504040204" pitchFamily="34" charset="0"/>
              </a:rPr>
              <a:t>Spec Sheets</a:t>
            </a:r>
          </a:p>
          <a:p>
            <a:pPr marL="285750" indent="-285750">
              <a:buFont typeface="Wingdings" panose="05000000000000000000" pitchFamily="2" charset="2"/>
              <a:buChar char="ü"/>
            </a:pPr>
            <a:r>
              <a:rPr lang="en-US" sz="1700" dirty="0" smtClean="0">
                <a:latin typeface="Tahoma" panose="020B0604030504040204" pitchFamily="34" charset="0"/>
                <a:ea typeface="Tahoma" panose="020B0604030504040204" pitchFamily="34" charset="0"/>
                <a:cs typeface="Tahoma" panose="020B0604030504040204" pitchFamily="34" charset="0"/>
              </a:rPr>
              <a:t>Wiring Information</a:t>
            </a:r>
          </a:p>
          <a:p>
            <a:pPr marL="285750" indent="-285750">
              <a:buFont typeface="Wingdings" panose="05000000000000000000" pitchFamily="2" charset="2"/>
              <a:buChar char="ü"/>
            </a:pPr>
            <a:r>
              <a:rPr lang="en-US" sz="1700" dirty="0" smtClean="0">
                <a:latin typeface="Tahoma" panose="020B0604030504040204" pitchFamily="34" charset="0"/>
                <a:ea typeface="Tahoma" panose="020B0604030504040204" pitchFamily="34" charset="0"/>
                <a:cs typeface="Tahoma" panose="020B0604030504040204" pitchFamily="34" charset="0"/>
              </a:rPr>
              <a:t>Downloads</a:t>
            </a:r>
          </a:p>
          <a:p>
            <a:pPr marL="285750" indent="-285750">
              <a:buFont typeface="Wingdings" panose="05000000000000000000" pitchFamily="2" charset="2"/>
              <a:buChar char="ü"/>
            </a:pPr>
            <a:r>
              <a:rPr lang="en-US" sz="1700" dirty="0" smtClean="0">
                <a:latin typeface="Tahoma" panose="020B0604030504040204" pitchFamily="34" charset="0"/>
                <a:ea typeface="Tahoma" panose="020B0604030504040204" pitchFamily="34" charset="0"/>
                <a:cs typeface="Tahoma" panose="020B0604030504040204" pitchFamily="34" charset="0"/>
              </a:rPr>
              <a:t>Literature</a:t>
            </a:r>
          </a:p>
          <a:p>
            <a:pPr marL="285750" indent="-285750">
              <a:buFont typeface="Wingdings" panose="05000000000000000000" pitchFamily="2" charset="2"/>
              <a:buChar char="ü"/>
            </a:pPr>
            <a:endParaRPr lang="en-GB" sz="1700" dirty="0" smtClean="0">
              <a:latin typeface="Tahoma" panose="020B0604030504040204" pitchFamily="34" charset="0"/>
              <a:ea typeface="Tahoma" panose="020B0604030504040204" pitchFamily="34" charset="0"/>
              <a:cs typeface="Tahoma" panose="020B0604030504040204" pitchFamily="34" charset="0"/>
            </a:endParaRPr>
          </a:p>
          <a:p>
            <a:r>
              <a:rPr lang="en-GB" sz="1700" u="sng" dirty="0" smtClean="0">
                <a:solidFill>
                  <a:srgbClr val="0070C0"/>
                </a:solidFill>
                <a:latin typeface="Tahoma" panose="020B0604030504040204" pitchFamily="34" charset="0"/>
                <a:ea typeface="Tahoma" panose="020B0604030504040204" pitchFamily="34" charset="0"/>
                <a:cs typeface="Tahoma" panose="020B0604030504040204" pitchFamily="34" charset="0"/>
              </a:rPr>
              <a:t>Click to </a:t>
            </a:r>
            <a:r>
              <a:rPr lang="en-GB" sz="1700" b="1" u="sng" dirty="0" smtClean="0">
                <a:solidFill>
                  <a:srgbClr val="0070C0"/>
                </a:solidFill>
                <a:latin typeface="Tahoma" panose="020B0604030504040204" pitchFamily="34" charset="0"/>
                <a:ea typeface="Tahoma" panose="020B0604030504040204" pitchFamily="34" charset="0"/>
                <a:cs typeface="Tahoma" panose="020B0604030504040204" pitchFamily="34" charset="0"/>
              </a:rPr>
              <a:t>Configure Your AlphaLinQ™100 System</a:t>
            </a:r>
            <a:r>
              <a:rPr lang="en-GB" sz="1700" u="sng" dirty="0" smtClean="0">
                <a:solidFill>
                  <a:srgbClr val="0070C0"/>
                </a:solidFill>
                <a:latin typeface="Tahoma" panose="020B0604030504040204" pitchFamily="34" charset="0"/>
                <a:ea typeface="Tahoma" panose="020B0604030504040204" pitchFamily="34" charset="0"/>
                <a:cs typeface="Tahoma" panose="020B0604030504040204" pitchFamily="34" charset="0"/>
              </a:rPr>
              <a:t> with AlphaQuote™</a:t>
            </a:r>
            <a:endParaRPr lang="en-GB" sz="1700" u="sng"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pic>
        <p:nvPicPr>
          <p:cNvPr id="13" name="Picture 2" descr="http://www.alphacommunications.com/qrcode_v2.php?logo=1&amp;url=http://www.alphacommunications.com/system/alphalinq1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1460" y="1403016"/>
            <a:ext cx="1624940" cy="1624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843" y="5001783"/>
            <a:ext cx="2110311" cy="457234"/>
          </a:xfrm>
          <a:prstGeom prst="rect">
            <a:avLst/>
          </a:prstGeom>
        </p:spPr>
      </p:pic>
      <p:sp>
        <p:nvSpPr>
          <p:cNvPr id="14" name="TextBox 13"/>
          <p:cNvSpPr txBox="1"/>
          <p:nvPr/>
        </p:nvSpPr>
        <p:spPr>
          <a:xfrm>
            <a:off x="4650856" y="5581255"/>
            <a:ext cx="2890287" cy="584775"/>
          </a:xfrm>
          <a:prstGeom prst="rect">
            <a:avLst/>
          </a:prstGeom>
          <a:noFill/>
        </p:spPr>
        <p:txBody>
          <a:bodyPr wrap="square" rtlCol="0">
            <a:spAutoFit/>
          </a:bodyPr>
          <a:lstStyle/>
          <a:p>
            <a:pPr algn="ctr"/>
            <a:r>
              <a:rPr lang="en-US" sz="800" dirty="0" smtClean="0">
                <a:latin typeface="Tahoma" panose="020B0604030504040204" pitchFamily="34" charset="0"/>
                <a:ea typeface="Tahoma" panose="020B0604030504040204" pitchFamily="34" charset="0"/>
                <a:cs typeface="Tahoma" panose="020B0604030504040204" pitchFamily="34" charset="0"/>
              </a:rPr>
              <a:t>42 Central Drive – Farmingdale NY 11735-1202</a:t>
            </a:r>
          </a:p>
          <a:p>
            <a:pPr algn="ctr"/>
            <a:r>
              <a:rPr lang="en-US" sz="800" b="1" dirty="0" smtClean="0">
                <a:latin typeface="Tahoma" panose="020B0604030504040204" pitchFamily="34" charset="0"/>
                <a:ea typeface="Tahoma" panose="020B0604030504040204" pitchFamily="34" charset="0"/>
                <a:cs typeface="Tahoma" panose="020B0604030504040204" pitchFamily="34" charset="0"/>
              </a:rPr>
              <a:t>P:</a:t>
            </a:r>
            <a:r>
              <a:rPr lang="en-US" sz="800" dirty="0" smtClean="0">
                <a:latin typeface="Tahoma" panose="020B0604030504040204" pitchFamily="34" charset="0"/>
                <a:ea typeface="Tahoma" panose="020B0604030504040204" pitchFamily="34" charset="0"/>
                <a:cs typeface="Tahoma" panose="020B0604030504040204" pitchFamily="34" charset="0"/>
              </a:rPr>
              <a:t> 800-666-4800    </a:t>
            </a:r>
            <a:r>
              <a:rPr lang="en-US" sz="800" b="1" dirty="0" smtClean="0">
                <a:latin typeface="Tahoma" panose="020B0604030504040204" pitchFamily="34" charset="0"/>
                <a:ea typeface="Tahoma" panose="020B0604030504040204" pitchFamily="34" charset="0"/>
                <a:cs typeface="Tahoma" panose="020B0604030504040204" pitchFamily="34" charset="0"/>
              </a:rPr>
              <a:t>F:</a:t>
            </a:r>
            <a:r>
              <a:rPr lang="en-US" sz="800" dirty="0" smtClean="0">
                <a:latin typeface="Tahoma" panose="020B0604030504040204" pitchFamily="34" charset="0"/>
                <a:ea typeface="Tahoma" panose="020B0604030504040204" pitchFamily="34" charset="0"/>
                <a:cs typeface="Tahoma" panose="020B0604030504040204" pitchFamily="34" charset="0"/>
              </a:rPr>
              <a:t> 631-777-5599</a:t>
            </a:r>
          </a:p>
          <a:p>
            <a:pPr algn="ctr"/>
            <a:endParaRPr lang="en-US" sz="800" dirty="0">
              <a:latin typeface="Tahoma" panose="020B0604030504040204" pitchFamily="34" charset="0"/>
              <a:ea typeface="Tahoma" panose="020B0604030504040204" pitchFamily="34" charset="0"/>
              <a:cs typeface="Tahoma" panose="020B0604030504040204" pitchFamily="34" charset="0"/>
            </a:endParaRPr>
          </a:p>
          <a:p>
            <a:pPr algn="ctr"/>
            <a:r>
              <a:rPr lang="en-US" sz="800" dirty="0" smtClean="0">
                <a:latin typeface="Tahoma" panose="020B0604030504040204" pitchFamily="34" charset="0"/>
                <a:ea typeface="Tahoma" panose="020B0604030504040204" pitchFamily="34" charset="0"/>
                <a:cs typeface="Tahoma" panose="020B0604030504040204" pitchFamily="34" charset="0"/>
                <a:hlinkClick r:id="rId6"/>
              </a:rPr>
              <a:t>http://alphacommunications.com/</a:t>
            </a:r>
            <a:endParaRPr lang="en-US" sz="1700" dirty="0">
              <a:latin typeface="Tahoma" panose="020B0604030504040204" pitchFamily="34" charset="0"/>
              <a:ea typeface="Tahoma" panose="020B0604030504040204" pitchFamily="34" charset="0"/>
              <a:cs typeface="Tahoma" panose="020B0604030504040204" pitchFamily="34" charset="0"/>
            </a:endParaRPr>
          </a:p>
        </p:txBody>
      </p:sp>
      <p:sp>
        <p:nvSpPr>
          <p:cNvPr id="15"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9358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6400" y="165100"/>
            <a:ext cx="11785600" cy="849313"/>
          </a:xfrm>
        </p:spPr>
        <p:txBody>
          <a:bodyPr/>
          <a:lstStyle/>
          <a:p>
            <a:r>
              <a:rPr lang="en-US" b="1" dirty="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406400" y="1522382"/>
            <a:ext cx="11430000" cy="3108543"/>
          </a:xfrm>
          <a:prstGeom prst="rect">
            <a:avLst/>
          </a:prstGeom>
          <a:noFill/>
        </p:spPr>
        <p:txBody>
          <a:bodyPr wrap="square" rtlCol="0">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The </a:t>
            </a:r>
            <a:r>
              <a:rPr lang="en-US" sz="2800" b="1" dirty="0">
                <a:latin typeface="Tahoma" panose="020B0604030504040204" pitchFamily="34" charset="0"/>
                <a:ea typeface="Tahoma" panose="020B0604030504040204" pitchFamily="34" charset="0"/>
                <a:cs typeface="Tahoma" panose="020B0604030504040204" pitchFamily="34" charset="0"/>
              </a:rPr>
              <a:t>AlphaLinQ 100 Series </a:t>
            </a:r>
            <a:r>
              <a:rPr lang="en-US" sz="2800" dirty="0">
                <a:latin typeface="Tahoma" panose="020B0604030504040204" pitchFamily="34" charset="0"/>
                <a:ea typeface="Tahoma" panose="020B0604030504040204" pitchFamily="34" charset="0"/>
                <a:cs typeface="Tahoma" panose="020B0604030504040204" pitchFamily="34" charset="0"/>
              </a:rPr>
              <a:t>audible/visual nurse-call system is designed for health-care applications where voice communication is not required, but only tones and lights are needed. The </a:t>
            </a:r>
            <a:r>
              <a:rPr lang="en-US" sz="2800" b="1" dirty="0">
                <a:latin typeface="Tahoma" panose="020B0604030504040204" pitchFamily="34" charset="0"/>
                <a:ea typeface="Tahoma" panose="020B0604030504040204" pitchFamily="34" charset="0"/>
                <a:cs typeface="Tahoma" panose="020B0604030504040204" pitchFamily="34" charset="0"/>
              </a:rPr>
              <a:t>AlphaLinQ 100 Series</a:t>
            </a:r>
            <a:r>
              <a:rPr lang="en-US" sz="2800" dirty="0">
                <a:latin typeface="Tahoma" panose="020B0604030504040204" pitchFamily="34" charset="0"/>
                <a:ea typeface="Tahoma" panose="020B0604030504040204" pitchFamily="34" charset="0"/>
                <a:cs typeface="Tahoma" panose="020B0604030504040204" pitchFamily="34" charset="0"/>
              </a:rPr>
              <a:t> is U.L. Listed 1069, to the latest standards.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a:latin typeface="Tahoma" panose="020B0604030504040204" pitchFamily="34" charset="0"/>
                <a:ea typeface="Tahoma" panose="020B0604030504040204" pitchFamily="34" charset="0"/>
                <a:cs typeface="Tahoma" panose="020B0604030504040204" pitchFamily="34" charset="0"/>
              </a:rPr>
              <a:t/>
            </a:r>
            <a:br>
              <a:rPr lang="en-US" sz="2800" dirty="0">
                <a:latin typeface="Tahoma" panose="020B0604030504040204" pitchFamily="34" charset="0"/>
                <a:ea typeface="Tahoma" panose="020B0604030504040204" pitchFamily="34" charset="0"/>
                <a:cs typeface="Tahoma" panose="020B0604030504040204" pitchFamily="34" charset="0"/>
              </a:rPr>
            </a:br>
            <a:r>
              <a:rPr lang="en-US" sz="2800" dirty="0" smtClean="0">
                <a:latin typeface="Tahoma" panose="020B0604030504040204" pitchFamily="34" charset="0"/>
                <a:ea typeface="Tahoma" panose="020B0604030504040204" pitchFamily="34" charset="0"/>
                <a:cs typeface="Tahoma" panose="020B0604030504040204" pitchFamily="34" charset="0"/>
              </a:rPr>
              <a:t>You </a:t>
            </a:r>
            <a:r>
              <a:rPr lang="en-US" sz="2800" dirty="0">
                <a:latin typeface="Tahoma" panose="020B0604030504040204" pitchFamily="34" charset="0"/>
                <a:ea typeface="Tahoma" panose="020B0604030504040204" pitchFamily="34" charset="0"/>
                <a:cs typeface="Tahoma" panose="020B0604030504040204" pitchFamily="34" charset="0"/>
              </a:rPr>
              <a:t>can even add pocket-paging capability as well, to signal staff members that are away from the master station(s). </a:t>
            </a:r>
            <a:endParaRPr lang="en-US" sz="28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8"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094892" y="1250243"/>
            <a:ext cx="7355394"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The Master Annunciator Station(s)</a:t>
            </a:r>
            <a:endParaRPr lang="en-US"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3094892" y="2085639"/>
            <a:ext cx="8080521" cy="1938992"/>
          </a:xfrm>
          <a:prstGeom prst="rect">
            <a:avLst/>
          </a:prstGeom>
          <a:noFill/>
        </p:spPr>
        <p:txBody>
          <a:bodyPr wrap="square" rtlCol="0">
            <a:sp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The </a:t>
            </a:r>
            <a:r>
              <a:rPr lang="en-US" sz="2400" dirty="0">
                <a:latin typeface="Tahoma" panose="020B0604030504040204" pitchFamily="34" charset="0"/>
                <a:ea typeface="Tahoma" panose="020B0604030504040204" pitchFamily="34" charset="0"/>
                <a:cs typeface="Tahoma" panose="020B0604030504040204" pitchFamily="34" charset="0"/>
              </a:rPr>
              <a:t>master </a:t>
            </a:r>
            <a:r>
              <a:rPr lang="en-US" sz="2400" dirty="0" smtClean="0">
                <a:latin typeface="Tahoma" panose="020B0604030504040204" pitchFamily="34" charset="0"/>
                <a:ea typeface="Tahoma" panose="020B0604030504040204" pitchFamily="34" charset="0"/>
                <a:cs typeface="Tahoma" panose="020B0604030504040204" pitchFamily="34" charset="0"/>
              </a:rPr>
              <a:t>annunciators have </a:t>
            </a:r>
            <a:r>
              <a:rPr lang="en-US" sz="2400" dirty="0">
                <a:latin typeface="Tahoma" panose="020B0604030504040204" pitchFamily="34" charset="0"/>
                <a:ea typeface="Tahoma" panose="020B0604030504040204" pitchFamily="34" charset="0"/>
                <a:cs typeface="Tahoma" panose="020B0604030504040204" pitchFamily="34" charset="0"/>
              </a:rPr>
              <a:t>a compact layout, and can be expanded to virtually any size with our 16-point call-placed LED modules. </a:t>
            </a:r>
            <a:r>
              <a:rPr lang="en-US" sz="2400" dirty="0" smtClean="0">
                <a:latin typeface="Tahoma" panose="020B0604030504040204" pitchFamily="34" charset="0"/>
                <a:ea typeface="Tahoma" panose="020B0604030504040204" pitchFamily="34" charset="0"/>
                <a:cs typeface="Tahoma" panose="020B0604030504040204" pitchFamily="34" charset="0"/>
              </a:rPr>
              <a:t>It </a:t>
            </a:r>
            <a:r>
              <a:rPr lang="en-US" sz="2400" dirty="0">
                <a:latin typeface="Tahoma" panose="020B0604030504040204" pitchFamily="34" charset="0"/>
                <a:ea typeface="Tahoma" panose="020B0604030504040204" pitchFamily="34" charset="0"/>
                <a:cs typeface="Tahoma" panose="020B0604030504040204" pitchFamily="34" charset="0"/>
              </a:rPr>
              <a:t>can be flush, surface or desk mounted and has built-in tone signal and tone silence button, as required by U.L.</a:t>
            </a: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01" y="1315159"/>
            <a:ext cx="1776444" cy="4268288"/>
          </a:xfrm>
          <a:prstGeom prst="rect">
            <a:avLst/>
          </a:prstGeom>
        </p:spPr>
      </p:pic>
      <p:sp>
        <p:nvSpPr>
          <p:cNvPr id="13" name="TextBox 12"/>
          <p:cNvSpPr txBox="1"/>
          <p:nvPr/>
        </p:nvSpPr>
        <p:spPr>
          <a:xfrm>
            <a:off x="3586073" y="4740470"/>
            <a:ext cx="5141742" cy="338554"/>
          </a:xfrm>
          <a:prstGeom prst="rect">
            <a:avLst/>
          </a:prstGeom>
          <a:noFill/>
        </p:spPr>
        <p:txBody>
          <a:bodyPr wrap="square" rtlCol="0">
            <a:spAutoFit/>
          </a:bodyPr>
          <a:lstStyle>
            <a:defPPr>
              <a:defRPr lang="en-US"/>
            </a:defPPr>
            <a:lvl1pPr>
              <a:defRPr sz="2800"/>
            </a:lvl1pPr>
          </a:lstStyle>
          <a:p>
            <a:r>
              <a:rPr lang="en-US" sz="1600" i="1" dirty="0" smtClean="0">
                <a:solidFill>
                  <a:srgbClr val="C00000"/>
                </a:solidFill>
                <a:latin typeface="Tahoma" panose="020B0604030504040204" pitchFamily="34" charset="0"/>
                <a:ea typeface="Tahoma" panose="020B0604030504040204" pitchFamily="34" charset="0"/>
                <a:cs typeface="Tahoma" panose="020B0604030504040204" pitchFamily="34" charset="0"/>
              </a:rPr>
              <a:t>This </a:t>
            </a:r>
            <a:r>
              <a:rPr lang="en-US" sz="1600" i="1" dirty="0">
                <a:solidFill>
                  <a:srgbClr val="C00000"/>
                </a:solidFill>
                <a:latin typeface="Tahoma" panose="020B0604030504040204" pitchFamily="34" charset="0"/>
                <a:ea typeface="Tahoma" panose="020B0604030504040204" pitchFamily="34" charset="0"/>
                <a:cs typeface="Tahoma" panose="020B0604030504040204" pitchFamily="34" charset="0"/>
              </a:rPr>
              <a:t>is a </a:t>
            </a:r>
            <a:r>
              <a:rPr lang="en-US" sz="1600" b="1" i="1" dirty="0">
                <a:solidFill>
                  <a:srgbClr val="C00000"/>
                </a:solidFill>
                <a:latin typeface="Tahoma" panose="020B0604030504040204" pitchFamily="34" charset="0"/>
                <a:ea typeface="Tahoma" panose="020B0604030504040204" pitchFamily="34" charset="0"/>
                <a:cs typeface="Tahoma" panose="020B0604030504040204" pitchFamily="34" charset="0"/>
              </a:rPr>
              <a:t>32-Point Master </a:t>
            </a:r>
            <a:r>
              <a:rPr lang="en-US" sz="1600" b="1" i="1" dirty="0" smtClean="0">
                <a:solidFill>
                  <a:srgbClr val="C00000"/>
                </a:solidFill>
                <a:latin typeface="Tahoma" panose="020B0604030504040204" pitchFamily="34" charset="0"/>
                <a:ea typeface="Tahoma" panose="020B0604030504040204" pitchFamily="34" charset="0"/>
                <a:cs typeface="Tahoma" panose="020B0604030504040204" pitchFamily="34" charset="0"/>
              </a:rPr>
              <a:t>Annunciator Station</a:t>
            </a:r>
            <a:endParaRPr lang="en-US" sz="1600" i="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Arrow Connector 13"/>
          <p:cNvCxnSpPr/>
          <p:nvPr/>
        </p:nvCxnSpPr>
        <p:spPr>
          <a:xfrm flipH="1">
            <a:off x="2580236" y="4925136"/>
            <a:ext cx="984739"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5"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2403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094891" y="1250243"/>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The Master Annunciator Station(s)</a:t>
            </a:r>
            <a:endParaRPr lang="en-US"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094892" y="2128122"/>
            <a:ext cx="8615875" cy="2677656"/>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When a remote station is activated, the master will sound an electronic tone and will light a corresponding LED, indicating the location of the call. The tone signal can be silenced at the master station </a:t>
            </a:r>
            <a:r>
              <a:rPr lang="en-US" sz="2400" dirty="0" smtClean="0">
                <a:latin typeface="Tahoma" panose="020B0604030504040204" pitchFamily="34" charset="0"/>
                <a:ea typeface="Tahoma" panose="020B0604030504040204" pitchFamily="34" charset="0"/>
                <a:cs typeface="Tahoma" panose="020B0604030504040204" pitchFamily="34" charset="0"/>
              </a:rPr>
              <a:t>for </a:t>
            </a:r>
            <a:r>
              <a:rPr lang="en-US" sz="2400" dirty="0">
                <a:latin typeface="Tahoma" panose="020B0604030504040204" pitchFamily="34" charset="0"/>
                <a:ea typeface="Tahoma" panose="020B0604030504040204" pitchFamily="34" charset="0"/>
                <a:cs typeface="Tahoma" panose="020B0604030504040204" pitchFamily="34" charset="0"/>
              </a:rPr>
              <a:t>non-emergency </a:t>
            </a:r>
            <a:r>
              <a:rPr lang="en-US" sz="2400" dirty="0" smtClean="0">
                <a:latin typeface="Tahoma" panose="020B0604030504040204" pitchFamily="34" charset="0"/>
                <a:ea typeface="Tahoma" panose="020B0604030504040204" pitchFamily="34" charset="0"/>
                <a:cs typeface="Tahoma" panose="020B0604030504040204" pitchFamily="34" charset="0"/>
              </a:rPr>
              <a:t>calls. </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smtClean="0">
                <a:latin typeface="Tahoma" panose="020B0604030504040204" pitchFamily="34" charset="0"/>
                <a:ea typeface="Tahoma" panose="020B0604030504040204" pitchFamily="34" charset="0"/>
                <a:cs typeface="Tahoma" panose="020B0604030504040204" pitchFamily="34" charset="0"/>
              </a:rPr>
              <a:t>The </a:t>
            </a:r>
            <a:r>
              <a:rPr lang="en-US" sz="2400" dirty="0">
                <a:latin typeface="Tahoma" panose="020B0604030504040204" pitchFamily="34" charset="0"/>
                <a:ea typeface="Tahoma" panose="020B0604030504040204" pitchFamily="34" charset="0"/>
                <a:cs typeface="Tahoma" panose="020B0604030504040204" pitchFamily="34" charset="0"/>
              </a:rPr>
              <a:t>individual LED will remain lighted until the remote station is reset at the point of origination only.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01" y="1315159"/>
            <a:ext cx="1776444" cy="426828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4"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736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EPS101</a:t>
            </a:r>
            <a:r>
              <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and </a:t>
            </a:r>
            <a:r>
              <a:rPr lang="en-US"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EPS102</a:t>
            </a:r>
            <a:r>
              <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Bed Stations</a:t>
            </a: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66655" y="2093521"/>
            <a:ext cx="8106605" cy="923330"/>
          </a:xfrm>
          <a:prstGeom prst="rect">
            <a:avLst/>
          </a:prstGeom>
          <a:noFill/>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A </a:t>
            </a:r>
            <a:r>
              <a:rPr lang="en-US" b="1" dirty="0" smtClean="0">
                <a:latin typeface="Tahoma" panose="020B0604030504040204" pitchFamily="34" charset="0"/>
                <a:ea typeface="Tahoma" panose="020B0604030504040204" pitchFamily="34" charset="0"/>
                <a:cs typeface="Tahoma" panose="020B0604030504040204" pitchFamily="34" charset="0"/>
              </a:rPr>
              <a:t>routine</a:t>
            </a:r>
            <a:r>
              <a:rPr lang="en-US" dirty="0" smtClean="0">
                <a:latin typeface="Tahoma" panose="020B0604030504040204" pitchFamily="34" charset="0"/>
                <a:ea typeface="Tahoma" panose="020B0604030504040204" pitchFamily="34" charset="0"/>
                <a:cs typeface="Tahoma" panose="020B0604030504040204" pitchFamily="34" charset="0"/>
              </a:rPr>
              <a:t> call is registered at the annunciator panel and corridor light (and corridor zone light if installed) when the call cord button is used, or if the call cord is accidentally removed from the jack.</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893" y="1324100"/>
            <a:ext cx="1352272" cy="220881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041" y="1324100"/>
            <a:ext cx="1356711" cy="2208810"/>
          </a:xfrm>
          <a:prstGeom prst="rect">
            <a:avLst/>
          </a:prstGeom>
        </p:spPr>
      </p:pic>
      <p:pic>
        <p:nvPicPr>
          <p:cNvPr id="19461" name="Picture 5" descr="http://www.alphacommunications.com/part_image/sf301/8/750/7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58" y="3784165"/>
            <a:ext cx="1737445" cy="1670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4"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2802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EPS101</a:t>
            </a:r>
            <a:r>
              <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and </a:t>
            </a:r>
            <a:r>
              <a:rPr lang="en-US" sz="30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EPS102</a:t>
            </a:r>
            <a:r>
              <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Bed Stations</a:t>
            </a: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66655" y="2093521"/>
            <a:ext cx="8106605" cy="646331"/>
          </a:xfrm>
          <a:prstGeom prst="rect">
            <a:avLst/>
          </a:prstGeom>
          <a:noFill/>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The stations include </a:t>
            </a:r>
            <a:r>
              <a:rPr lang="en-US" dirty="0">
                <a:latin typeface="Tahoma" panose="020B0604030504040204" pitchFamily="34" charset="0"/>
                <a:ea typeface="Tahoma" panose="020B0604030504040204" pitchFamily="34" charset="0"/>
                <a:cs typeface="Tahoma" panose="020B0604030504040204" pitchFamily="34" charset="0"/>
              </a:rPr>
              <a:t>a lighted 'CALL-PLACED' indicator when a call is placed and a 'CANCEL' button, mounted on </a:t>
            </a:r>
            <a:r>
              <a:rPr lang="en-US" dirty="0" smtClean="0">
                <a:latin typeface="Tahoma" panose="020B0604030504040204" pitchFamily="34" charset="0"/>
                <a:ea typeface="Tahoma" panose="020B0604030504040204" pitchFamily="34" charset="0"/>
                <a:cs typeface="Tahoma" panose="020B0604030504040204" pitchFamily="34" charset="0"/>
              </a:rPr>
              <a:t>rugged </a:t>
            </a:r>
            <a:r>
              <a:rPr lang="en-US" dirty="0">
                <a:latin typeface="Tahoma" panose="020B0604030504040204" pitchFamily="34" charset="0"/>
                <a:ea typeface="Tahoma" panose="020B0604030504040204" pitchFamily="34" charset="0"/>
                <a:cs typeface="Tahoma" panose="020B0604030504040204" pitchFamily="34" charset="0"/>
              </a:rPr>
              <a:t>ABS white plastic </a:t>
            </a:r>
            <a:r>
              <a:rPr lang="en-US" dirty="0" smtClean="0">
                <a:latin typeface="Tahoma" panose="020B0604030504040204" pitchFamily="34" charset="0"/>
                <a:ea typeface="Tahoma" panose="020B0604030504040204" pitchFamily="34" charset="0"/>
                <a:cs typeface="Tahoma" panose="020B0604030504040204" pitchFamily="34" charset="0"/>
              </a:rPr>
              <a:t>faceplates.</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893" y="1324100"/>
            <a:ext cx="1352272" cy="220881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041" y="1324100"/>
            <a:ext cx="1356711" cy="2208810"/>
          </a:xfrm>
          <a:prstGeom prst="rect">
            <a:avLst/>
          </a:prstGeom>
        </p:spPr>
      </p:pic>
      <p:cxnSp>
        <p:nvCxnSpPr>
          <p:cNvPr id="7" name="Straight Arrow Connector 6"/>
          <p:cNvCxnSpPr/>
          <p:nvPr/>
        </p:nvCxnSpPr>
        <p:spPr>
          <a:xfrm flipH="1" flipV="1">
            <a:off x="2600696" y="2190997"/>
            <a:ext cx="765959" cy="148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5" descr="http://www.alphacommunications.com/part_image/sf301/8/750/7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58" y="3784165"/>
            <a:ext cx="1737445" cy="16702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4"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8720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EPS155 </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and</a:t>
            </a:r>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EPS337 </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Emergency Pull </a:t>
            </a:r>
            <a:r>
              <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Cord Stations</a:t>
            </a: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26446" y="1905490"/>
            <a:ext cx="8106605" cy="286232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The </a:t>
            </a:r>
            <a:r>
              <a:rPr lang="en-US" b="1" dirty="0" smtClean="0">
                <a:latin typeface="Tahoma" panose="020B0604030504040204" pitchFamily="34" charset="0"/>
                <a:ea typeface="Tahoma" panose="020B0604030504040204" pitchFamily="34" charset="0"/>
                <a:cs typeface="Tahoma" panose="020B0604030504040204" pitchFamily="34" charset="0"/>
              </a:rPr>
              <a:t>EPS155</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Emergency Station may be used in any location where activation of an </a:t>
            </a:r>
            <a:r>
              <a:rPr lang="en-US" b="1" dirty="0" smtClean="0">
                <a:latin typeface="Tahoma" panose="020B0604030504040204" pitchFamily="34" charset="0"/>
                <a:ea typeface="Tahoma" panose="020B0604030504040204" pitchFamily="34" charset="0"/>
                <a:cs typeface="Tahoma" panose="020B0604030504040204" pitchFamily="34" charset="0"/>
              </a:rPr>
              <a:t>emergency-level</a:t>
            </a:r>
            <a:r>
              <a:rPr lang="en-US" dirty="0" smtClean="0">
                <a:latin typeface="Tahoma" panose="020B0604030504040204" pitchFamily="34" charset="0"/>
                <a:ea typeface="Tahoma" panose="020B0604030504040204" pitchFamily="34" charset="0"/>
                <a:cs typeface="Tahoma" panose="020B0604030504040204" pitchFamily="34" charset="0"/>
              </a:rPr>
              <a:t> signal </a:t>
            </a:r>
            <a:r>
              <a:rPr lang="en-US" dirty="0">
                <a:latin typeface="Tahoma" panose="020B0604030504040204" pitchFamily="34" charset="0"/>
                <a:ea typeface="Tahoma" panose="020B0604030504040204" pitchFamily="34" charset="0"/>
                <a:cs typeface="Tahoma" panose="020B0604030504040204" pitchFamily="34" charset="0"/>
              </a:rPr>
              <a:t>is required. </a:t>
            </a:r>
            <a:r>
              <a:rPr lang="en-US" dirty="0" smtClean="0">
                <a:latin typeface="Tahoma" panose="020B0604030504040204" pitchFamily="34" charset="0"/>
                <a:ea typeface="Tahoma" panose="020B0604030504040204" pitchFamily="34" charset="0"/>
                <a:cs typeface="Tahoma" panose="020B0604030504040204" pitchFamily="34" charset="0"/>
              </a:rPr>
              <a:t>It features </a:t>
            </a:r>
            <a:r>
              <a:rPr lang="en-US" dirty="0">
                <a:latin typeface="Tahoma" panose="020B0604030504040204" pitchFamily="34" charset="0"/>
                <a:ea typeface="Tahoma" panose="020B0604030504040204" pitchFamily="34" charset="0"/>
                <a:cs typeface="Tahoma" panose="020B0604030504040204" pitchFamily="34" charset="0"/>
              </a:rPr>
              <a:t>a built-in Red (flashing) LED, and 6 foot nylon pull cord. </a:t>
            </a:r>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Due to the flexibility of its design, it may be used as a PULL CORD EMERGENCY STATION, </a:t>
            </a:r>
            <a:r>
              <a:rPr lang="en-US" dirty="0" smtClean="0">
                <a:latin typeface="Tahoma" panose="020B0604030504040204" pitchFamily="34" charset="0"/>
                <a:ea typeface="Tahoma" panose="020B0604030504040204" pitchFamily="34" charset="0"/>
                <a:cs typeface="Tahoma" panose="020B0604030504040204" pitchFamily="34" charset="0"/>
              </a:rPr>
              <a:t>or </a:t>
            </a:r>
            <a:r>
              <a:rPr lang="en-US" dirty="0">
                <a:latin typeface="Tahoma" panose="020B0604030504040204" pitchFamily="34" charset="0"/>
                <a:ea typeface="Tahoma" panose="020B0604030504040204" pitchFamily="34" charset="0"/>
                <a:cs typeface="Tahoma" panose="020B0604030504040204" pitchFamily="34" charset="0"/>
              </a:rPr>
              <a:t>a PUSH TYPE EMERGENCY STATION. The pull cord supplied may be </a:t>
            </a:r>
            <a:r>
              <a:rPr lang="en-US" dirty="0" smtClean="0">
                <a:latin typeface="Tahoma" panose="020B0604030504040204" pitchFamily="34" charset="0"/>
                <a:ea typeface="Tahoma" panose="020B0604030504040204" pitchFamily="34" charset="0"/>
                <a:cs typeface="Tahoma" panose="020B0604030504040204" pitchFamily="34" charset="0"/>
              </a:rPr>
              <a:t>pulled in any direction </a:t>
            </a:r>
            <a:r>
              <a:rPr lang="en-US" dirty="0">
                <a:latin typeface="Tahoma" panose="020B0604030504040204" pitchFamily="34" charset="0"/>
                <a:ea typeface="Tahoma" panose="020B0604030504040204" pitchFamily="34" charset="0"/>
                <a:cs typeface="Tahoma" panose="020B0604030504040204" pitchFamily="34" charset="0"/>
              </a:rPr>
              <a:t>for emergency call activation or if so desired, the LARGE RED push/pull down lever may be used. </a:t>
            </a:r>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a:effectLst/>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The water-resistant version of this station is the </a:t>
            </a:r>
            <a:r>
              <a:rPr lang="en-US" b="1" dirty="0" smtClean="0">
                <a:latin typeface="Tahoma" panose="020B0604030504040204" pitchFamily="34" charset="0"/>
                <a:ea typeface="Tahoma" panose="020B0604030504040204" pitchFamily="34" charset="0"/>
                <a:cs typeface="Tahoma" panose="020B0604030504040204" pitchFamily="34" charset="0"/>
              </a:rPr>
              <a:t>EPS337</a:t>
            </a:r>
            <a:r>
              <a:rPr lang="en-US" dirty="0" smtClean="0">
                <a:latin typeface="Tahoma" panose="020B0604030504040204" pitchFamily="34" charset="0"/>
                <a:ea typeface="Tahoma" panose="020B0604030504040204" pitchFamily="34" charset="0"/>
                <a:cs typeface="Tahoma" panose="020B0604030504040204" pitchFamily="34" charset="0"/>
              </a:rPr>
              <a:t>.</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0482" name="Picture 2" descr="http://www.alphacommunications.com/part_image/eps155/750/7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656" y="1383475"/>
            <a:ext cx="1541506" cy="42194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4"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66355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EPS339 </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Emergency Push Button Station</a:t>
            </a:r>
            <a:endPar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26446" y="1905490"/>
            <a:ext cx="8106605" cy="2308324"/>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The </a:t>
            </a:r>
            <a:r>
              <a:rPr lang="en-US" b="1" dirty="0">
                <a:latin typeface="Tahoma" panose="020B0604030504040204" pitchFamily="34" charset="0"/>
                <a:ea typeface="Tahoma" panose="020B0604030504040204" pitchFamily="34" charset="0"/>
                <a:cs typeface="Tahoma" panose="020B0604030504040204" pitchFamily="34" charset="0"/>
              </a:rPr>
              <a:t>EPS339</a:t>
            </a:r>
            <a:r>
              <a:rPr lang="en-US" dirty="0">
                <a:latin typeface="Tahoma" panose="020B0604030504040204" pitchFamily="34" charset="0"/>
                <a:ea typeface="Tahoma" panose="020B0604030504040204" pitchFamily="34" charset="0"/>
                <a:cs typeface="Tahoma" panose="020B0604030504040204" pitchFamily="34" charset="0"/>
              </a:rPr>
              <a:t> </a:t>
            </a:r>
            <a:r>
              <a:rPr lang="en-US" dirty="0" smtClean="0">
                <a:latin typeface="Tahoma" panose="020B0604030504040204" pitchFamily="34" charset="0"/>
                <a:ea typeface="Tahoma" panose="020B0604030504040204" pitchFamily="34" charset="0"/>
                <a:cs typeface="Tahoma" panose="020B0604030504040204" pitchFamily="34" charset="0"/>
              </a:rPr>
              <a:t>functions like an EPS155. It may </a:t>
            </a:r>
            <a:r>
              <a:rPr lang="en-US" dirty="0">
                <a:latin typeface="Tahoma" panose="020B0604030504040204" pitchFamily="34" charset="0"/>
                <a:ea typeface="Tahoma" panose="020B0604030504040204" pitchFamily="34" charset="0"/>
                <a:cs typeface="Tahoma" panose="020B0604030504040204" pitchFamily="34" charset="0"/>
              </a:rPr>
              <a:t>be used as an emergency station or as a staff assist emergency call station. </a:t>
            </a:r>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The </a:t>
            </a:r>
            <a:r>
              <a:rPr lang="en-US" dirty="0">
                <a:latin typeface="Tahoma" panose="020B0604030504040204" pitchFamily="34" charset="0"/>
                <a:ea typeface="Tahoma" panose="020B0604030504040204" pitchFamily="34" charset="0"/>
                <a:cs typeface="Tahoma" panose="020B0604030504040204" pitchFamily="34" charset="0"/>
              </a:rPr>
              <a:t>large mushroom-style button is easily activated, so that calls may be placed using an elbow, shoulder, etc., when using the hands is inconvenient or inappropriate. </a:t>
            </a:r>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Calls </a:t>
            </a:r>
            <a:r>
              <a:rPr lang="en-US" dirty="0">
                <a:latin typeface="Tahoma" panose="020B0604030504040204" pitchFamily="34" charset="0"/>
                <a:ea typeface="Tahoma" panose="020B0604030504040204" pitchFamily="34" charset="0"/>
                <a:cs typeface="Tahoma" panose="020B0604030504040204" pitchFamily="34" charset="0"/>
              </a:rPr>
              <a:t>are cancelled by turning the mushroom-style button clockwise.</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470" y="1383475"/>
            <a:ext cx="1493145" cy="241069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4"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9934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8900" y="271464"/>
            <a:ext cx="2857500" cy="619125"/>
          </a:xfrm>
          <a:prstGeom prst="rect">
            <a:avLst/>
          </a:prstGeom>
        </p:spPr>
      </p:pic>
      <p:cxnSp>
        <p:nvCxnSpPr>
          <p:cNvPr id="6" name="Straight Connector 5"/>
          <p:cNvCxnSpPr/>
          <p:nvPr/>
        </p:nvCxnSpPr>
        <p:spPr>
          <a:xfrm>
            <a:off x="0" y="1136650"/>
            <a:ext cx="12192000" cy="0"/>
          </a:xfrm>
          <a:prstGeom prst="line">
            <a:avLst/>
          </a:prstGeom>
        </p:spPr>
        <p:style>
          <a:lnRef idx="1">
            <a:schemeClr val="accent2"/>
          </a:lnRef>
          <a:fillRef idx="0">
            <a:schemeClr val="accent2"/>
          </a:fillRef>
          <a:effectRef idx="0">
            <a:schemeClr val="accent2"/>
          </a:effectRef>
          <a:fontRef idx="minor">
            <a:schemeClr val="tx1"/>
          </a:fontRef>
        </p:style>
      </p:cxnSp>
      <p:sp>
        <p:nvSpPr>
          <p:cNvPr id="11" name="Title 1"/>
          <p:cNvSpPr txBox="1"/>
          <p:nvPr/>
        </p:nvSpPr>
        <p:spPr>
          <a:xfrm>
            <a:off x="3326446" y="1252785"/>
            <a:ext cx="6981321" cy="53657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EPS156 </a:t>
            </a:r>
            <a:r>
              <a:rPr lang="en-US" sz="30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Code-Blue Pull Cord Station</a:t>
            </a:r>
            <a:endParaRPr lang="en-US" sz="30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txBox="1">
            <a:spLocks/>
          </p:cNvSpPr>
          <p:nvPr/>
        </p:nvSpPr>
        <p:spPr>
          <a:xfrm>
            <a:off x="406400" y="165100"/>
            <a:ext cx="11785600" cy="8493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ahoma" pitchFamily="34" charset="0"/>
                <a:ea typeface="Tahoma" pitchFamily="34" charset="0"/>
                <a:cs typeface="Tahoma" pitchFamily="34" charset="0"/>
              </a:rPr>
              <a:t>AlphaLinQ™ 100 Series</a:t>
            </a:r>
            <a:endParaRPr lang="en-US" sz="1600" baseline="30000" dirty="0">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5016656"/>
            <a:ext cx="460248" cy="819912"/>
          </a:xfrm>
          <a:prstGeom prst="rect">
            <a:avLst/>
          </a:prstGeom>
        </p:spPr>
      </p:pic>
      <p:sp>
        <p:nvSpPr>
          <p:cNvPr id="12" name="TextBox 11"/>
          <p:cNvSpPr txBox="1"/>
          <p:nvPr/>
        </p:nvSpPr>
        <p:spPr>
          <a:xfrm>
            <a:off x="3326446" y="1905490"/>
            <a:ext cx="8106605" cy="2585323"/>
          </a:xfrm>
          <a:prstGeom prst="rect">
            <a:avLst/>
          </a:prstGeom>
          <a:noFill/>
        </p:spPr>
        <p:txBody>
          <a:bodyPr wrap="square" rtlCol="0">
            <a:sp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While the </a:t>
            </a:r>
            <a:r>
              <a:rPr lang="en-US" b="1" dirty="0" smtClean="0">
                <a:latin typeface="Tahoma" panose="020B0604030504040204" pitchFamily="34" charset="0"/>
                <a:ea typeface="Tahoma" panose="020B0604030504040204" pitchFamily="34" charset="0"/>
                <a:cs typeface="Tahoma" panose="020B0604030504040204" pitchFamily="34" charset="0"/>
              </a:rPr>
              <a:t>EPS156 </a:t>
            </a:r>
            <a:r>
              <a:rPr lang="en-US" dirty="0">
                <a:latin typeface="Tahoma" panose="020B0604030504040204" pitchFamily="34" charset="0"/>
                <a:ea typeface="Tahoma" panose="020B0604030504040204" pitchFamily="34" charset="0"/>
                <a:cs typeface="Tahoma" panose="020B0604030504040204" pitchFamily="34" charset="0"/>
              </a:rPr>
              <a:t>Code Call / Code Blue Station </a:t>
            </a:r>
            <a:r>
              <a:rPr lang="en-US" dirty="0" smtClean="0">
                <a:latin typeface="Tahoma" panose="020B0604030504040204" pitchFamily="34" charset="0"/>
                <a:ea typeface="Tahoma" panose="020B0604030504040204" pitchFamily="34" charset="0"/>
                <a:cs typeface="Tahoma" panose="020B0604030504040204" pitchFamily="34" charset="0"/>
              </a:rPr>
              <a:t>is designed to indicate a call of </a:t>
            </a:r>
            <a:r>
              <a:rPr lang="en-US" b="1" dirty="0" smtClean="0">
                <a:latin typeface="Tahoma" panose="020B0604030504040204" pitchFamily="34" charset="0"/>
                <a:ea typeface="Tahoma" panose="020B0604030504040204" pitchFamily="34" charset="0"/>
                <a:cs typeface="Tahoma" panose="020B0604030504040204" pitchFamily="34" charset="0"/>
              </a:rPr>
              <a:t>extra-high level of priority</a:t>
            </a:r>
            <a:r>
              <a:rPr lang="en-US" dirty="0" smtClean="0">
                <a:latin typeface="Tahoma" panose="020B0604030504040204" pitchFamily="34" charset="0"/>
                <a:ea typeface="Tahoma" panose="020B0604030504040204" pitchFamily="34" charset="0"/>
                <a:cs typeface="Tahoma" panose="020B0604030504040204" pitchFamily="34" charset="0"/>
              </a:rPr>
              <a:t>, it may </a:t>
            </a:r>
            <a:r>
              <a:rPr lang="en-US" dirty="0">
                <a:latin typeface="Tahoma" panose="020B0604030504040204" pitchFamily="34" charset="0"/>
                <a:ea typeface="Tahoma" panose="020B0604030504040204" pitchFamily="34" charset="0"/>
                <a:cs typeface="Tahoma" panose="020B0604030504040204" pitchFamily="34" charset="0"/>
              </a:rPr>
              <a:t>be used to operate all system code signals (except 'supervised' code blue applications). It may be used independently or connected with other call stations or intercom stations</a:t>
            </a:r>
            <a:r>
              <a:rPr lang="en-US" dirty="0" smtClean="0">
                <a:latin typeface="Tahoma" panose="020B0604030504040204" pitchFamily="34" charset="0"/>
                <a:ea typeface="Tahoma" panose="020B0604030504040204" pitchFamily="34" charset="0"/>
                <a:cs typeface="Tahoma" panose="020B0604030504040204" pitchFamily="34" charset="0"/>
              </a:rPr>
              <a:t>.</a:t>
            </a: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Due to the flexibility of its design, it may be used as a PULL CORD EMERGENCY STATION, or a PUSH TYPE EMERGENCY STATION. The pull cord supplied may be pulled in any direction for emergency call activation or if so desired, the LARGE RED push/pull down lever may be used. </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469" y="1383475"/>
            <a:ext cx="1493145" cy="244363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5708796"/>
            <a:ext cx="1693927" cy="457234"/>
          </a:xfrm>
          <a:prstGeom prst="rect">
            <a:avLst/>
          </a:prstGeom>
        </p:spPr>
      </p:pic>
      <p:sp>
        <p:nvSpPr>
          <p:cNvPr id="15" name="Subtitle 2"/>
          <p:cNvSpPr txBox="1"/>
          <p:nvPr/>
        </p:nvSpPr>
        <p:spPr>
          <a:xfrm>
            <a:off x="8914411" y="5982236"/>
            <a:ext cx="2877787" cy="18379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800" dirty="0" smtClean="0">
                <a:latin typeface="Tahoma" panose="020B0604030504040204" pitchFamily="34" charset="0"/>
                <a:ea typeface="Tahoma" panose="020B0604030504040204" pitchFamily="34" charset="0"/>
                <a:cs typeface="Tahoma" panose="020B0604030504040204" pitchFamily="34" charset="0"/>
              </a:rPr>
              <a:t>Copyright 2016 Alpha Communications. All rights Reserved.</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9874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7440</TotalTime>
  <Words>669</Words>
  <Application>Microsoft Office PowerPoint</Application>
  <PresentationFormat>Widescreen</PresentationFormat>
  <Paragraphs>129</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Calibri Light</vt:lpstr>
      <vt:lpstr>Tahoma</vt:lpstr>
      <vt:lpstr>Wingdings</vt:lpstr>
      <vt:lpstr>Retrospect</vt:lpstr>
      <vt:lpstr>PowerPoint Presentation</vt:lpstr>
      <vt:lpstr>AlphaLinQ™ 100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Alpha Communications</dc:title>
  <dc:creator>Jason Goldberg</dc:creator>
  <cp:lastModifiedBy>Jason Goldberg</cp:lastModifiedBy>
  <cp:revision>129</cp:revision>
  <dcterms:created xsi:type="dcterms:W3CDTF">2016-05-02T15:42:00Z</dcterms:created>
  <dcterms:modified xsi:type="dcterms:W3CDTF">2016-11-30T15:54:29Z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1033-10.1.0.5507</vt:lpwstr>
  </property>
</Properties>
</file>